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handoutMasterIdLst>
    <p:handoutMasterId r:id="rId19"/>
  </p:handoutMasterIdLst>
  <p:sldIdLst>
    <p:sldId id="396" r:id="rId5"/>
    <p:sldId id="410" r:id="rId6"/>
    <p:sldId id="397" r:id="rId7"/>
    <p:sldId id="398" r:id="rId8"/>
    <p:sldId id="399" r:id="rId9"/>
    <p:sldId id="409" r:id="rId10"/>
    <p:sldId id="400" r:id="rId11"/>
    <p:sldId id="401" r:id="rId12"/>
    <p:sldId id="402" r:id="rId13"/>
    <p:sldId id="404" r:id="rId14"/>
    <p:sldId id="405" r:id="rId15"/>
    <p:sldId id="407" r:id="rId16"/>
    <p:sldId id="408" r:id="rId17"/>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00" userDrawn="1">
          <p15:clr>
            <a:srgbClr val="A4A3A4"/>
          </p15:clr>
        </p15:guide>
        <p15:guide id="2" orient="horz" pos="2160" userDrawn="1">
          <p15:clr>
            <a:srgbClr val="A4A3A4"/>
          </p15:clr>
        </p15:guide>
        <p15:guide id="3" pos="2880">
          <p15:clr>
            <a:srgbClr val="A4A3A4"/>
          </p15:clr>
        </p15:guide>
      </p15:sldGuideLst>
    </p:ext>
    <p:ext uri="{2D200454-40CA-4A62-9FC3-DE9A4176ACB9}">
      <p15:notesGuideLst xmlns:p15="http://schemas.microsoft.com/office/powerpoint/2012/main">
        <p15:guide id="1" orient="horz" pos="3000" userDrawn="1">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CA5042"/>
    <a:srgbClr val="007934"/>
    <a:srgbClr val="90A6DD"/>
    <a:srgbClr val="0038A9"/>
    <a:srgbClr val="00A9E0"/>
    <a:srgbClr val="6987D1"/>
    <a:srgbClr val="37ABFF"/>
    <a:srgbClr val="5E6A71"/>
    <a:srgbClr val="B5B6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399" autoAdjust="0"/>
  </p:normalViewPr>
  <p:slideViewPr>
    <p:cSldViewPr snapToGrid="0" showGuides="1">
      <p:cViewPr varScale="1">
        <p:scale>
          <a:sx n="120" d="100"/>
          <a:sy n="120" d="100"/>
        </p:scale>
        <p:origin x="1524" y="108"/>
      </p:cViewPr>
      <p:guideLst>
        <p:guide orient="horz" pos="3600"/>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howGuides="1">
      <p:cViewPr varScale="1">
        <p:scale>
          <a:sx n="56" d="100"/>
          <a:sy n="56" d="100"/>
        </p:scale>
        <p:origin x="2442" y="72"/>
      </p:cViewPr>
      <p:guideLst>
        <p:guide orient="horz" pos="3000"/>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D5C529C5-B75E-45E8-BAE2-97A170D3994A}" type="datetimeFigureOut">
              <a:rPr lang="en-US" smtClean="0"/>
              <a:t>8/23/2016</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0258F618-4935-472A-91D2-3F31A83DDFBC}" type="slidenum">
              <a:rPr lang="en-US" smtClean="0"/>
              <a:t>‹#›</a:t>
            </a:fld>
            <a:endParaRPr lang="en-US" dirty="0"/>
          </a:p>
        </p:txBody>
      </p:sp>
    </p:spTree>
    <p:extLst>
      <p:ext uri="{BB962C8B-B14F-4D97-AF65-F5344CB8AC3E}">
        <p14:creationId xmlns:p14="http://schemas.microsoft.com/office/powerpoint/2010/main" val="39805120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05BB1F99-7760-49B9-8A74-61C41F141F65}" type="datetimeFigureOut">
              <a:rPr lang="en-US" smtClean="0"/>
              <a:pPr/>
              <a:t>8/23/2016</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5A5AD131-B7D6-47B0-BCAC-691D61DBDE58}" type="slidenum">
              <a:rPr lang="en-US" smtClean="0"/>
              <a:pPr/>
              <a:t>‹#›</a:t>
            </a:fld>
            <a:endParaRPr lang="en-US" dirty="0"/>
          </a:p>
        </p:txBody>
      </p:sp>
    </p:spTree>
    <p:extLst>
      <p:ext uri="{BB962C8B-B14F-4D97-AF65-F5344CB8AC3E}">
        <p14:creationId xmlns:p14="http://schemas.microsoft.com/office/powerpoint/2010/main" val="2190742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Rectangle 19"/>
          <p:cNvSpPr/>
          <p:nvPr userDrawn="1"/>
        </p:nvSpPr>
        <p:spPr>
          <a:xfrm>
            <a:off x="0" y="1284859"/>
            <a:ext cx="9144000" cy="36576"/>
          </a:xfrm>
          <a:prstGeom prst="rect">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3" name="Rectangle 22"/>
          <p:cNvSpPr/>
          <p:nvPr userDrawn="1"/>
        </p:nvSpPr>
        <p:spPr>
          <a:xfrm>
            <a:off x="0" y="1213729"/>
            <a:ext cx="9144000" cy="73152"/>
          </a:xfrm>
          <a:prstGeom prst="rect">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33" name="Rectangle 32"/>
          <p:cNvSpPr/>
          <p:nvPr userDrawn="1"/>
        </p:nvSpPr>
        <p:spPr>
          <a:xfrm>
            <a:off x="143" y="5206777"/>
            <a:ext cx="6421638" cy="1252728"/>
          </a:xfrm>
          <a:prstGeom prst="rect">
            <a:avLst/>
          </a:prstGeom>
          <a:solidFill>
            <a:schemeClr val="bg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56" name="Rectangle 55"/>
          <p:cNvSpPr/>
          <p:nvPr userDrawn="1"/>
        </p:nvSpPr>
        <p:spPr>
          <a:xfrm>
            <a:off x="6397067" y="5206777"/>
            <a:ext cx="2746934" cy="1252728"/>
          </a:xfrm>
          <a:prstGeom prst="rect">
            <a:avLst/>
          </a:prstGeom>
          <a:solidFill>
            <a:schemeClr val="bg1">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7" name="Rectangle 6"/>
          <p:cNvSpPr/>
          <p:nvPr userDrawn="1"/>
        </p:nvSpPr>
        <p:spPr>
          <a:xfrm>
            <a:off x="0" y="0"/>
            <a:ext cx="9144000" cy="124803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1200"/>
              </a:spcBef>
            </a:pPr>
            <a:endParaRPr lang="en-US" sz="2400" b="1" i="1" dirty="0">
              <a:solidFill>
                <a:prstClr val="white"/>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320" y="162065"/>
            <a:ext cx="1300911" cy="999251"/>
          </a:xfrm>
          <a:prstGeom prst="rect">
            <a:avLst/>
          </a:prstGeom>
        </p:spPr>
      </p:pic>
      <p:sp>
        <p:nvSpPr>
          <p:cNvPr id="57" name="Rectangle 56"/>
          <p:cNvSpPr/>
          <p:nvPr userDrawn="1"/>
        </p:nvSpPr>
        <p:spPr>
          <a:xfrm>
            <a:off x="-761" y="6450352"/>
            <a:ext cx="9145195" cy="40914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p:cNvGrpSpPr/>
          <p:nvPr userDrawn="1"/>
        </p:nvGrpSpPr>
        <p:grpSpPr>
          <a:xfrm>
            <a:off x="6360161" y="6496947"/>
            <a:ext cx="2877642" cy="345882"/>
            <a:chOff x="6360161" y="6496947"/>
            <a:chExt cx="2877642" cy="345882"/>
          </a:xfrm>
        </p:grpSpPr>
        <p:pic>
          <p:nvPicPr>
            <p:cNvPr id="36" name="Picture 35"/>
            <p:cNvPicPr>
              <a:picLocks noChangeAspect="1"/>
            </p:cNvPicPr>
            <p:nvPr userDrawn="1"/>
          </p:nvPicPr>
          <p:blipFill rotWithShape="1">
            <a:blip r:embed="rId3" cstate="print">
              <a:extLst>
                <a:ext uri="{28A0092B-C50C-407E-A947-70E740481C1C}">
                  <a14:useLocalDpi xmlns:a14="http://schemas.microsoft.com/office/drawing/2010/main" val="0"/>
                </a:ext>
              </a:extLst>
            </a:blip>
            <a:srcRect r="26553"/>
            <a:stretch/>
          </p:blipFill>
          <p:spPr>
            <a:xfrm>
              <a:off x="6360161" y="6496947"/>
              <a:ext cx="1343216" cy="345882"/>
            </a:xfrm>
            <a:prstGeom prst="rect">
              <a:avLst/>
            </a:prstGeom>
          </p:spPr>
        </p:pic>
        <p:sp>
          <p:nvSpPr>
            <p:cNvPr id="37" name="TextBox 36"/>
            <p:cNvSpPr txBox="1"/>
            <p:nvPr userDrawn="1"/>
          </p:nvSpPr>
          <p:spPr>
            <a:xfrm>
              <a:off x="7611488" y="6499567"/>
              <a:ext cx="1626315" cy="341632"/>
            </a:xfrm>
            <a:prstGeom prst="rect">
              <a:avLst/>
            </a:prstGeom>
            <a:noFill/>
          </p:spPr>
          <p:txBody>
            <a:bodyPr wrap="square" rtlCol="0" anchor="ctr" anchorCtr="0">
              <a:spAutoFit/>
            </a:bodyPr>
            <a:lstStyle/>
            <a:p>
              <a:pPr>
                <a:lnSpc>
                  <a:spcPct val="90000"/>
                </a:lnSpc>
              </a:pPr>
              <a:r>
                <a:rPr lang="en-US" sz="900" b="1" dirty="0" smtClean="0">
                  <a:solidFill>
                    <a:prstClr val="white"/>
                  </a:solidFill>
                  <a:latin typeface="Arial" panose="020B0604020202020204" pitchFamily="34" charset="0"/>
                  <a:cs typeface="Arial" panose="020B0604020202020204" pitchFamily="34" charset="0"/>
                </a:rPr>
                <a:t>National Energy Technology Laboratory</a:t>
              </a:r>
              <a:endParaRPr lang="en-US" sz="900" b="1" dirty="0">
                <a:solidFill>
                  <a:prstClr val="white"/>
                </a:solidFill>
                <a:latin typeface="Arial" panose="020B0604020202020204" pitchFamily="34" charset="0"/>
                <a:cs typeface="Arial" panose="020B0604020202020204" pitchFamily="34" charset="0"/>
              </a:endParaRPr>
            </a:p>
          </p:txBody>
        </p:sp>
      </p:grpSp>
      <p:sp>
        <p:nvSpPr>
          <p:cNvPr id="2" name="Isosceles Triangle 1"/>
          <p:cNvSpPr/>
          <p:nvPr userDrawn="1"/>
        </p:nvSpPr>
        <p:spPr>
          <a:xfrm>
            <a:off x="4872673" y="5206167"/>
            <a:ext cx="1524393" cy="1241804"/>
          </a:xfrm>
          <a:prstGeom prst="triangle">
            <a:avLst>
              <a:gd name="adj" fmla="val 10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 Placeholder 8"/>
          <p:cNvSpPr>
            <a:spLocks noGrp="1"/>
          </p:cNvSpPr>
          <p:nvPr userDrawn="1">
            <p:ph type="body" sz="quarter" idx="13" hasCustomPrompt="1"/>
          </p:nvPr>
        </p:nvSpPr>
        <p:spPr>
          <a:xfrm>
            <a:off x="6269092" y="5318971"/>
            <a:ext cx="2743200" cy="246221"/>
          </a:xfrm>
        </p:spPr>
        <p:txBody>
          <a:bodyPr wrap="square" lIns="0" tIns="0" rIns="0" bIns="0">
            <a:spAutoFit/>
          </a:bodyPr>
          <a:lstStyle>
            <a:lvl1pPr marL="0" indent="0" algn="r">
              <a:buNone/>
              <a:defRPr sz="1600">
                <a:solidFill>
                  <a:schemeClr val="bg1"/>
                </a:solidFill>
              </a:defRPr>
            </a:lvl1pPr>
          </a:lstStyle>
          <a:p>
            <a:r>
              <a:rPr lang="en-US" dirty="0" smtClean="0"/>
              <a:t>Presenter’s name</a:t>
            </a:r>
            <a:endParaRPr lang="en-US" dirty="0"/>
          </a:p>
        </p:txBody>
      </p:sp>
      <p:sp>
        <p:nvSpPr>
          <p:cNvPr id="22" name="Text Placeholder 9"/>
          <p:cNvSpPr>
            <a:spLocks noGrp="1"/>
          </p:cNvSpPr>
          <p:nvPr userDrawn="1">
            <p:ph type="body" sz="quarter" idx="14" hasCustomPrompt="1"/>
          </p:nvPr>
        </p:nvSpPr>
        <p:spPr>
          <a:xfrm>
            <a:off x="5903332" y="5655448"/>
            <a:ext cx="3108960" cy="246221"/>
          </a:xfrm>
        </p:spPr>
        <p:txBody>
          <a:bodyPr wrap="square" lIns="0" tIns="0" rIns="0" bIns="0">
            <a:spAutoFit/>
          </a:bodyPr>
          <a:lstStyle>
            <a:lvl1pPr marL="0" indent="0" algn="r">
              <a:spcBef>
                <a:spcPts val="600"/>
              </a:spcBef>
              <a:buNone/>
              <a:defRPr sz="1600" b="0">
                <a:solidFill>
                  <a:schemeClr val="bg1"/>
                </a:solidFill>
              </a:defRPr>
            </a:lvl1pPr>
          </a:lstStyle>
          <a:p>
            <a:r>
              <a:rPr lang="en-US" dirty="0" smtClean="0"/>
              <a:t>Presenter’s title and date</a:t>
            </a:r>
          </a:p>
        </p:txBody>
      </p:sp>
      <p:sp>
        <p:nvSpPr>
          <p:cNvPr id="24" name="TextBox 23"/>
          <p:cNvSpPr txBox="1"/>
          <p:nvPr userDrawn="1"/>
        </p:nvSpPr>
        <p:spPr>
          <a:xfrm>
            <a:off x="3507287" y="430858"/>
            <a:ext cx="5598099" cy="400110"/>
          </a:xfrm>
          <a:prstGeom prst="rect">
            <a:avLst/>
          </a:prstGeom>
          <a:noFill/>
        </p:spPr>
        <p:txBody>
          <a:bodyPr wrap="square" rtlCol="0">
            <a:spAutoFit/>
          </a:bodyPr>
          <a:lstStyle/>
          <a:p>
            <a:pPr algn="r"/>
            <a:r>
              <a:rPr lang="en-US" sz="2000" b="1" i="1" cap="none" spc="50" baseline="0" dirty="0" smtClean="0">
                <a:solidFill>
                  <a:schemeClr val="bg1"/>
                </a:solidFill>
              </a:rPr>
              <a:t>Driving Innovation </a:t>
            </a:r>
            <a:r>
              <a:rPr lang="en-US" sz="1600" b="1" i="1" cap="none" spc="50" baseline="0" dirty="0" smtClean="0">
                <a:solidFill>
                  <a:schemeClr val="bg1"/>
                </a:solidFill>
              </a:rPr>
              <a:t>♦</a:t>
            </a:r>
            <a:r>
              <a:rPr lang="en-US" sz="2000" b="1" i="1" cap="none" spc="50" baseline="0" dirty="0" smtClean="0">
                <a:solidFill>
                  <a:schemeClr val="bg1"/>
                </a:solidFill>
              </a:rPr>
              <a:t> Delivering Results</a:t>
            </a:r>
            <a:endParaRPr lang="en-US" sz="2000" b="1" i="1" cap="none" spc="50" baseline="0" dirty="0">
              <a:solidFill>
                <a:schemeClr val="bg1"/>
              </a:solidFill>
            </a:endParaRPr>
          </a:p>
        </p:txBody>
      </p:sp>
      <p:sp>
        <p:nvSpPr>
          <p:cNvPr id="17" name="Text Placeholder 7"/>
          <p:cNvSpPr>
            <a:spLocks noGrp="1"/>
          </p:cNvSpPr>
          <p:nvPr userDrawn="1">
            <p:ph type="body" sz="quarter" idx="10" hasCustomPrompt="1"/>
          </p:nvPr>
        </p:nvSpPr>
        <p:spPr>
          <a:xfrm>
            <a:off x="274319" y="5317223"/>
            <a:ext cx="5394960" cy="498598"/>
          </a:xfrm>
        </p:spPr>
        <p:txBody>
          <a:bodyPr lIns="0" rIns="0" anchor="t" anchorCtr="0">
            <a:spAutoFit/>
          </a:bodyPr>
          <a:lstStyle>
            <a:lvl1pPr marL="0" indent="0">
              <a:lnSpc>
                <a:spcPct val="110000"/>
              </a:lnSpc>
              <a:spcBef>
                <a:spcPts val="0"/>
              </a:spcBef>
              <a:buNone/>
              <a:defRPr sz="2400">
                <a:solidFill>
                  <a:schemeClr val="bg1"/>
                </a:solidFill>
              </a:defRPr>
            </a:lvl1pPr>
          </a:lstStyle>
          <a:p>
            <a:r>
              <a:rPr lang="en-US" dirty="0" smtClean="0"/>
              <a:t>Click to add presentation title</a:t>
            </a:r>
            <a:endParaRPr lang="en-US" dirty="0"/>
          </a:p>
        </p:txBody>
      </p:sp>
    </p:spTree>
    <p:extLst>
      <p:ext uri="{BB962C8B-B14F-4D97-AF65-F5344CB8AC3E}">
        <p14:creationId xmlns:p14="http://schemas.microsoft.com/office/powerpoint/2010/main" val="393287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
    <p:bg>
      <p:bgPr>
        <a:solidFill>
          <a:schemeClr val="bg1"/>
        </a:solidFill>
        <a:effectLst/>
      </p:bgPr>
    </p:bg>
    <p:spTree>
      <p:nvGrpSpPr>
        <p:cNvPr id="1" name=""/>
        <p:cNvGrpSpPr/>
        <p:nvPr/>
      </p:nvGrpSpPr>
      <p:grpSpPr>
        <a:xfrm>
          <a:off x="0" y="0"/>
          <a:ext cx="0" cy="0"/>
          <a:chOff x="0" y="0"/>
          <a:chExt cx="0" cy="0"/>
        </a:xfrm>
      </p:grpSpPr>
      <p:sp>
        <p:nvSpPr>
          <p:cNvPr id="19" name="Rectangle 18"/>
          <p:cNvSpPr/>
          <p:nvPr userDrawn="1"/>
        </p:nvSpPr>
        <p:spPr>
          <a:xfrm>
            <a:off x="-762" y="6447405"/>
            <a:ext cx="6397827" cy="411480"/>
          </a:xfrm>
          <a:prstGeom prst="rect">
            <a:avLst/>
          </a:prstGeom>
          <a:solidFill>
            <a:schemeClr val="bg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0" name="Rectangle 19"/>
          <p:cNvSpPr/>
          <p:nvPr userDrawn="1"/>
        </p:nvSpPr>
        <p:spPr>
          <a:xfrm>
            <a:off x="6372351" y="6447405"/>
            <a:ext cx="2772083" cy="411480"/>
          </a:xfrm>
          <a:prstGeom prst="rect">
            <a:avLst/>
          </a:prstGeom>
          <a:solidFill>
            <a:schemeClr val="bg1">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2" name="Isosceles Triangle 21"/>
          <p:cNvSpPr>
            <a:spLocks noChangeAspect="1"/>
          </p:cNvSpPr>
          <p:nvPr userDrawn="1"/>
        </p:nvSpPr>
        <p:spPr>
          <a:xfrm>
            <a:off x="5873589" y="6447405"/>
            <a:ext cx="500713" cy="411480"/>
          </a:xfrm>
          <a:prstGeom prst="triangle">
            <a:avLst>
              <a:gd name="adj" fmla="val 10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2861" y="1108665"/>
            <a:ext cx="9144000" cy="36576"/>
          </a:xfrm>
          <a:prstGeom prst="rect">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7" name="Rectangle 16"/>
          <p:cNvSpPr/>
          <p:nvPr userDrawn="1"/>
        </p:nvSpPr>
        <p:spPr>
          <a:xfrm>
            <a:off x="2861" y="1037535"/>
            <a:ext cx="9144000" cy="73152"/>
          </a:xfrm>
          <a:prstGeom prst="rect">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4" name="Rectangle 13"/>
          <p:cNvSpPr/>
          <p:nvPr userDrawn="1"/>
        </p:nvSpPr>
        <p:spPr>
          <a:xfrm>
            <a:off x="2861" y="0"/>
            <a:ext cx="9144000" cy="107473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1200"/>
              </a:spcBef>
            </a:pPr>
            <a:endParaRPr lang="en-US" sz="2400" b="1" i="1" dirty="0">
              <a:solidFill>
                <a:schemeClr val="bg1"/>
              </a:solidFill>
            </a:endParaRPr>
          </a:p>
        </p:txBody>
      </p:sp>
      <p:sp>
        <p:nvSpPr>
          <p:cNvPr id="21" name="Title 17"/>
          <p:cNvSpPr>
            <a:spLocks noGrp="1"/>
          </p:cNvSpPr>
          <p:nvPr>
            <p:ph type="title"/>
          </p:nvPr>
        </p:nvSpPr>
        <p:spPr>
          <a:xfrm>
            <a:off x="457200" y="274320"/>
            <a:ext cx="7223760" cy="584775"/>
          </a:xfrm>
          <a:prstGeom prst="rect">
            <a:avLst/>
          </a:prstGeom>
        </p:spPr>
        <p:txBody>
          <a:bodyPr lIns="0" rIns="0" anchor="ctr" anchorCtr="0"/>
          <a:lstStyle>
            <a:lvl1pPr algn="l">
              <a:defRPr sz="3200">
                <a:solidFill>
                  <a:schemeClr val="bg1"/>
                </a:solidFill>
              </a:defRPr>
            </a:lvl1pPr>
          </a:lstStyle>
          <a:p>
            <a:r>
              <a:rPr lang="en-US" smtClean="0"/>
              <a:t>Click to edit Master title style</a:t>
            </a:r>
            <a:endParaRPr lang="en-US" dirty="0"/>
          </a:p>
        </p:txBody>
      </p:sp>
      <p:sp>
        <p:nvSpPr>
          <p:cNvPr id="11" name="Content Placeholder 2"/>
          <p:cNvSpPr>
            <a:spLocks noGrp="1"/>
          </p:cNvSpPr>
          <p:nvPr>
            <p:ph idx="1"/>
          </p:nvPr>
        </p:nvSpPr>
        <p:spPr>
          <a:xfrm>
            <a:off x="457200" y="1238148"/>
            <a:ext cx="8229600" cy="4937760"/>
          </a:xfrm>
        </p:spPr>
        <p:txBody>
          <a:bodyPr>
            <a:normAutofit/>
          </a:bodyPr>
          <a:lstStyle>
            <a:lvl1pPr>
              <a:defRPr sz="2400">
                <a:ln>
                  <a:noFill/>
                </a:ln>
                <a:solidFill>
                  <a:schemeClr val="tx1"/>
                </a:solidFill>
              </a:defRPr>
            </a:lvl1pPr>
            <a:lvl2pPr marL="744538" indent="-280988">
              <a:defRPr sz="2000">
                <a:ln>
                  <a:noFill/>
                </a:ln>
                <a:solidFill>
                  <a:schemeClr val="tx1"/>
                </a:solidFill>
              </a:defRPr>
            </a:lvl2pPr>
            <a:lvl3pPr marL="1090613" indent="-228600">
              <a:defRPr sz="1800">
                <a:ln>
                  <a:noFill/>
                </a:ln>
                <a:solidFill>
                  <a:schemeClr val="tx1"/>
                </a:solidFill>
              </a:defRPr>
            </a:lvl3pPr>
            <a:lvl4pPr marL="1484313" indent="-228600">
              <a:defRPr>
                <a:ln>
                  <a:noFill/>
                </a:ln>
                <a:solidFill>
                  <a:schemeClr val="tx1"/>
                </a:solidFill>
              </a:defRPr>
            </a:lvl4pPr>
            <a:lvl5pPr marL="1825625" indent="-228600">
              <a:defRPr>
                <a:ln>
                  <a:noFill/>
                </a:ln>
                <a:solidFill>
                  <a:schemeClr val="tx1"/>
                </a:solidFill>
              </a:defRPr>
            </a:lvl5pPr>
          </a:lstStyle>
          <a:p>
            <a:pPr lvl="0"/>
            <a:r>
              <a:rPr lang="en-US" smtClean="0"/>
              <a:t>Click to edit Master text styles</a:t>
            </a:r>
          </a:p>
          <a:p>
            <a:pPr lvl="1"/>
            <a:r>
              <a:rPr lang="en-US" smtClean="0"/>
              <a:t>Second level</a:t>
            </a:r>
          </a:p>
          <a:p>
            <a:pPr lvl="2"/>
            <a:r>
              <a:rPr lang="en-US" smtClean="0"/>
              <a:t>Third level</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63840" y="146304"/>
            <a:ext cx="1097280" cy="842839"/>
          </a:xfrm>
          <a:prstGeom prst="rect">
            <a:avLst/>
          </a:prstGeom>
        </p:spPr>
      </p:pic>
      <p:sp>
        <p:nvSpPr>
          <p:cNvPr id="24" name="Slide Number Placeholder 5"/>
          <p:cNvSpPr txBox="1">
            <a:spLocks/>
          </p:cNvSpPr>
          <p:nvPr userDrawn="1"/>
        </p:nvSpPr>
        <p:spPr>
          <a:xfrm>
            <a:off x="8450288" y="6568507"/>
            <a:ext cx="407773" cy="169277"/>
          </a:xfrm>
          <a:prstGeom prst="rect">
            <a:avLst/>
          </a:prstGeom>
        </p:spPr>
        <p:txBody>
          <a:bodyPr vert="horz"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1A67B82-1E28-4693-A5EE-50EE6C4A9166}" type="slidenum">
              <a:rPr kumimoji="0" lang="en-US" sz="1100" b="0" i="0" u="none" strike="noStrike" kern="1200" cap="none" spc="0" normalizeH="0" baseline="0" noProof="0" smtClean="0">
                <a:ln>
                  <a:noFill/>
                </a:ln>
                <a:solidFill>
                  <a:schemeClr val="bg1"/>
                </a:solidFill>
                <a:effectLst/>
                <a:uLnTx/>
                <a:uFillTx/>
                <a:latin typeface="Calibri"/>
                <a:ea typeface="+mn-ea"/>
                <a:cs typeface="+mn-cs"/>
              </a:rPr>
              <a:t>‹#›</a:t>
            </a:fld>
            <a:endParaRPr kumimoji="0" lang="en-US" sz="1100" b="0" i="0" u="none" strike="noStrike" kern="1200" cap="none" spc="0" normalizeH="0" baseline="0" noProof="0" dirty="0" smtClean="0">
              <a:ln>
                <a:noFill/>
              </a:ln>
              <a:solidFill>
                <a:schemeClr val="bg1"/>
              </a:solidFill>
              <a:effectLst/>
              <a:uLnTx/>
              <a:uFillTx/>
              <a:latin typeface="Calibri"/>
              <a:ea typeface="+mn-ea"/>
              <a:cs typeface="+mn-cs"/>
            </a:endParaRPr>
          </a:p>
        </p:txBody>
      </p:sp>
      <p:sp>
        <p:nvSpPr>
          <p:cNvPr id="25" name="Text Placeholder 19"/>
          <p:cNvSpPr>
            <a:spLocks noGrp="1"/>
          </p:cNvSpPr>
          <p:nvPr>
            <p:ph type="body" sz="quarter" idx="11" hasCustomPrompt="1"/>
          </p:nvPr>
        </p:nvSpPr>
        <p:spPr>
          <a:xfrm>
            <a:off x="3686049" y="6560812"/>
            <a:ext cx="5029200" cy="184666"/>
          </a:xfrm>
        </p:spPr>
        <p:txBody>
          <a:bodyPr anchor="ctr">
            <a:spAutoFit/>
          </a:bodyPr>
          <a:lstStyle>
            <a:lvl1pPr marL="0" indent="1588" algn="r">
              <a:spcBef>
                <a:spcPts val="0"/>
              </a:spcBef>
              <a:buNone/>
              <a:defRPr sz="600" b="0" i="1">
                <a:solidFill>
                  <a:schemeClr val="bg1">
                    <a:lumMod val="65000"/>
                  </a:schemeClr>
                </a:solidFill>
              </a:defRPr>
            </a:lvl1pPr>
            <a:lvl2pPr>
              <a:buNone/>
              <a:defRPr/>
            </a:lvl2pPr>
            <a:lvl3pPr>
              <a:buNone/>
              <a:defRPr/>
            </a:lvl3pPr>
            <a:lvl4pPr>
              <a:buNone/>
              <a:defRPr/>
            </a:lvl4pPr>
            <a:lvl5pPr>
              <a:buNone/>
              <a:defRPr/>
            </a:lvl5pPr>
          </a:lstStyle>
          <a:p>
            <a:pPr lvl="0"/>
            <a:r>
              <a:rPr lang="en-US" dirty="0" smtClean="0"/>
              <a:t>Click to add references</a:t>
            </a:r>
          </a:p>
        </p:txBody>
      </p:sp>
      <p:grpSp>
        <p:nvGrpSpPr>
          <p:cNvPr id="28" name="Group 27"/>
          <p:cNvGrpSpPr/>
          <p:nvPr userDrawn="1"/>
        </p:nvGrpSpPr>
        <p:grpSpPr>
          <a:xfrm>
            <a:off x="344912" y="6480204"/>
            <a:ext cx="2877642" cy="345882"/>
            <a:chOff x="347472" y="6437376"/>
            <a:chExt cx="2877642" cy="345882"/>
          </a:xfrm>
        </p:grpSpPr>
        <p:pic>
          <p:nvPicPr>
            <p:cNvPr id="29" name="Picture 28"/>
            <p:cNvPicPr>
              <a:picLocks noChangeAspect="1"/>
            </p:cNvPicPr>
            <p:nvPr userDrawn="1"/>
          </p:nvPicPr>
          <p:blipFill rotWithShape="1">
            <a:blip r:embed="rId3" cstate="print">
              <a:extLst>
                <a:ext uri="{28A0092B-C50C-407E-A947-70E740481C1C}">
                  <a14:useLocalDpi xmlns:a14="http://schemas.microsoft.com/office/drawing/2010/main" val="0"/>
                </a:ext>
              </a:extLst>
            </a:blip>
            <a:srcRect r="26553"/>
            <a:stretch/>
          </p:blipFill>
          <p:spPr>
            <a:xfrm>
              <a:off x="347472" y="6437376"/>
              <a:ext cx="1343216" cy="345882"/>
            </a:xfrm>
            <a:prstGeom prst="rect">
              <a:avLst/>
            </a:prstGeom>
          </p:spPr>
        </p:pic>
        <p:sp>
          <p:nvSpPr>
            <p:cNvPr id="30" name="TextBox 29"/>
            <p:cNvSpPr txBox="1"/>
            <p:nvPr userDrawn="1"/>
          </p:nvSpPr>
          <p:spPr>
            <a:xfrm>
              <a:off x="1598799" y="6439996"/>
              <a:ext cx="1626315" cy="341632"/>
            </a:xfrm>
            <a:prstGeom prst="rect">
              <a:avLst/>
            </a:prstGeom>
            <a:noFill/>
          </p:spPr>
          <p:txBody>
            <a:bodyPr wrap="square" rtlCol="0" anchor="ctr" anchorCtr="0">
              <a:spAutoFit/>
            </a:bodyPr>
            <a:lstStyle/>
            <a:p>
              <a:pPr>
                <a:lnSpc>
                  <a:spcPct val="90000"/>
                </a:lnSpc>
              </a:pPr>
              <a:r>
                <a:rPr lang="en-US" sz="900" b="1" dirty="0" smtClean="0">
                  <a:solidFill>
                    <a:prstClr val="white"/>
                  </a:solidFill>
                  <a:latin typeface="Arial" panose="020B0604020202020204" pitchFamily="34" charset="0"/>
                  <a:cs typeface="Arial" panose="020B0604020202020204" pitchFamily="34" charset="0"/>
                </a:rPr>
                <a:t>National Energy Technology Laboratory</a:t>
              </a:r>
              <a:endParaRPr lang="en-US" sz="900" b="1" dirty="0">
                <a:solidFill>
                  <a:prstClr val="white"/>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63691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lain">
    <p:bg>
      <p:bgPr>
        <a:solidFill>
          <a:schemeClr val="bg1"/>
        </a:solidFill>
        <a:effectLst/>
      </p:bgPr>
    </p:bg>
    <p:spTree>
      <p:nvGrpSpPr>
        <p:cNvPr id="1" name=""/>
        <p:cNvGrpSpPr/>
        <p:nvPr/>
      </p:nvGrpSpPr>
      <p:grpSpPr>
        <a:xfrm>
          <a:off x="0" y="0"/>
          <a:ext cx="0" cy="0"/>
          <a:chOff x="0" y="0"/>
          <a:chExt cx="0" cy="0"/>
        </a:xfrm>
      </p:grpSpPr>
      <p:sp>
        <p:nvSpPr>
          <p:cNvPr id="19" name="Rectangle 18"/>
          <p:cNvSpPr/>
          <p:nvPr userDrawn="1"/>
        </p:nvSpPr>
        <p:spPr>
          <a:xfrm>
            <a:off x="-762" y="6447405"/>
            <a:ext cx="6397827" cy="411480"/>
          </a:xfrm>
          <a:prstGeom prst="rect">
            <a:avLst/>
          </a:prstGeom>
          <a:solidFill>
            <a:schemeClr val="bg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0" name="Rectangle 19"/>
          <p:cNvSpPr/>
          <p:nvPr userDrawn="1"/>
        </p:nvSpPr>
        <p:spPr>
          <a:xfrm>
            <a:off x="6372351" y="6447405"/>
            <a:ext cx="2772083" cy="411480"/>
          </a:xfrm>
          <a:prstGeom prst="rect">
            <a:avLst/>
          </a:prstGeom>
          <a:solidFill>
            <a:schemeClr val="bg1">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2" name="Isosceles Triangle 21"/>
          <p:cNvSpPr>
            <a:spLocks noChangeAspect="1"/>
          </p:cNvSpPr>
          <p:nvPr userDrawn="1"/>
        </p:nvSpPr>
        <p:spPr>
          <a:xfrm>
            <a:off x="5873589" y="6447405"/>
            <a:ext cx="500713" cy="411480"/>
          </a:xfrm>
          <a:prstGeom prst="triangle">
            <a:avLst>
              <a:gd name="adj" fmla="val 10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2861" y="1108665"/>
            <a:ext cx="9144000" cy="36576"/>
          </a:xfrm>
          <a:prstGeom prst="rect">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7" name="Rectangle 16"/>
          <p:cNvSpPr/>
          <p:nvPr userDrawn="1"/>
        </p:nvSpPr>
        <p:spPr>
          <a:xfrm>
            <a:off x="2861" y="1037535"/>
            <a:ext cx="9144000" cy="73152"/>
          </a:xfrm>
          <a:prstGeom prst="rect">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4" name="Rectangle 13"/>
          <p:cNvSpPr/>
          <p:nvPr userDrawn="1"/>
        </p:nvSpPr>
        <p:spPr>
          <a:xfrm>
            <a:off x="2861" y="0"/>
            <a:ext cx="9144000" cy="107473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1200"/>
              </a:spcBef>
            </a:pPr>
            <a:endParaRPr lang="en-US" sz="2400" b="1" i="1" dirty="0">
              <a:solidFill>
                <a:schemeClr val="bg1"/>
              </a:solidFill>
            </a:endParaRPr>
          </a:p>
        </p:txBody>
      </p:sp>
      <p:sp>
        <p:nvSpPr>
          <p:cNvPr id="21" name="Title 17"/>
          <p:cNvSpPr>
            <a:spLocks noGrp="1"/>
          </p:cNvSpPr>
          <p:nvPr>
            <p:ph type="title"/>
          </p:nvPr>
        </p:nvSpPr>
        <p:spPr>
          <a:xfrm>
            <a:off x="457200" y="274320"/>
            <a:ext cx="7223760" cy="584775"/>
          </a:xfrm>
          <a:prstGeom prst="rect">
            <a:avLst/>
          </a:prstGeom>
        </p:spPr>
        <p:txBody>
          <a:bodyPr lIns="0" rIns="0" anchor="ctr" anchorCtr="0"/>
          <a:lstStyle>
            <a:lvl1pPr algn="l">
              <a:defRPr sz="3200">
                <a:solidFill>
                  <a:schemeClr val="bg1"/>
                </a:solidFill>
              </a:defRPr>
            </a:lvl1pPr>
          </a:lstStyle>
          <a:p>
            <a:r>
              <a:rPr lang="en-US" smtClean="0"/>
              <a:t>Click to edit Master title style</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63840" y="146304"/>
            <a:ext cx="1097280" cy="842839"/>
          </a:xfrm>
          <a:prstGeom prst="rect">
            <a:avLst/>
          </a:prstGeom>
        </p:spPr>
      </p:pic>
      <p:sp>
        <p:nvSpPr>
          <p:cNvPr id="24" name="Slide Number Placeholder 5"/>
          <p:cNvSpPr txBox="1">
            <a:spLocks/>
          </p:cNvSpPr>
          <p:nvPr userDrawn="1"/>
        </p:nvSpPr>
        <p:spPr>
          <a:xfrm>
            <a:off x="8450288" y="6568507"/>
            <a:ext cx="407773" cy="169277"/>
          </a:xfrm>
          <a:prstGeom prst="rect">
            <a:avLst/>
          </a:prstGeom>
        </p:spPr>
        <p:txBody>
          <a:bodyPr vert="horz"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1A67B82-1E28-4693-A5EE-50EE6C4A9166}" type="slidenum">
              <a:rPr kumimoji="0" lang="en-US" sz="1100" b="0" i="0" u="none" strike="noStrike" kern="1200" cap="none" spc="0" normalizeH="0" baseline="0" noProof="0" smtClean="0">
                <a:ln>
                  <a:noFill/>
                </a:ln>
                <a:solidFill>
                  <a:schemeClr val="bg1"/>
                </a:solidFill>
                <a:effectLst/>
                <a:uLnTx/>
                <a:uFillTx/>
                <a:latin typeface="Calibri"/>
                <a:ea typeface="+mn-ea"/>
                <a:cs typeface="+mn-cs"/>
              </a:rPr>
              <a:t>‹#›</a:t>
            </a:fld>
            <a:endParaRPr kumimoji="0" lang="en-US" sz="1100" b="0" i="0" u="none" strike="noStrike" kern="1200" cap="none" spc="0" normalizeH="0" baseline="0" noProof="0" dirty="0" smtClean="0">
              <a:ln>
                <a:noFill/>
              </a:ln>
              <a:solidFill>
                <a:schemeClr val="bg1"/>
              </a:solidFill>
              <a:effectLst/>
              <a:uLnTx/>
              <a:uFillTx/>
              <a:latin typeface="Calibri"/>
              <a:ea typeface="+mn-ea"/>
              <a:cs typeface="+mn-cs"/>
            </a:endParaRPr>
          </a:p>
        </p:txBody>
      </p:sp>
      <p:grpSp>
        <p:nvGrpSpPr>
          <p:cNvPr id="28" name="Group 27"/>
          <p:cNvGrpSpPr/>
          <p:nvPr userDrawn="1"/>
        </p:nvGrpSpPr>
        <p:grpSpPr>
          <a:xfrm>
            <a:off x="344912" y="6480204"/>
            <a:ext cx="2877642" cy="345882"/>
            <a:chOff x="347472" y="6437376"/>
            <a:chExt cx="2877642" cy="345882"/>
          </a:xfrm>
        </p:grpSpPr>
        <p:pic>
          <p:nvPicPr>
            <p:cNvPr id="29" name="Picture 28"/>
            <p:cNvPicPr>
              <a:picLocks noChangeAspect="1"/>
            </p:cNvPicPr>
            <p:nvPr userDrawn="1"/>
          </p:nvPicPr>
          <p:blipFill rotWithShape="1">
            <a:blip r:embed="rId3" cstate="print">
              <a:extLst>
                <a:ext uri="{28A0092B-C50C-407E-A947-70E740481C1C}">
                  <a14:useLocalDpi xmlns:a14="http://schemas.microsoft.com/office/drawing/2010/main" val="0"/>
                </a:ext>
              </a:extLst>
            </a:blip>
            <a:srcRect r="26553"/>
            <a:stretch/>
          </p:blipFill>
          <p:spPr>
            <a:xfrm>
              <a:off x="347472" y="6437376"/>
              <a:ext cx="1343216" cy="345882"/>
            </a:xfrm>
            <a:prstGeom prst="rect">
              <a:avLst/>
            </a:prstGeom>
          </p:spPr>
        </p:pic>
        <p:sp>
          <p:nvSpPr>
            <p:cNvPr id="30" name="TextBox 29"/>
            <p:cNvSpPr txBox="1"/>
            <p:nvPr userDrawn="1"/>
          </p:nvSpPr>
          <p:spPr>
            <a:xfrm>
              <a:off x="1598799" y="6439996"/>
              <a:ext cx="1626315" cy="341632"/>
            </a:xfrm>
            <a:prstGeom prst="rect">
              <a:avLst/>
            </a:prstGeom>
            <a:noFill/>
          </p:spPr>
          <p:txBody>
            <a:bodyPr wrap="square" rtlCol="0" anchor="ctr" anchorCtr="0">
              <a:spAutoFit/>
            </a:bodyPr>
            <a:lstStyle/>
            <a:p>
              <a:pPr>
                <a:lnSpc>
                  <a:spcPct val="90000"/>
                </a:lnSpc>
              </a:pPr>
              <a:r>
                <a:rPr lang="en-US" sz="900" b="1" dirty="0" smtClean="0">
                  <a:solidFill>
                    <a:prstClr val="white"/>
                  </a:solidFill>
                  <a:latin typeface="Arial" panose="020B0604020202020204" pitchFamily="34" charset="0"/>
                  <a:cs typeface="Arial" panose="020B0604020202020204" pitchFamily="34" charset="0"/>
                </a:rPr>
                <a:t>National Energy Technology Laboratory</a:t>
              </a:r>
              <a:endParaRPr lang="en-US" sz="900" b="1" dirty="0">
                <a:solidFill>
                  <a:prstClr val="white"/>
                </a:solidFill>
                <a:latin typeface="Arial" panose="020B0604020202020204" pitchFamily="34" charset="0"/>
                <a:cs typeface="Arial" panose="020B0604020202020204" pitchFamily="34" charset="0"/>
              </a:endParaRPr>
            </a:p>
          </p:txBody>
        </p:sp>
      </p:grpSp>
      <p:sp>
        <p:nvSpPr>
          <p:cNvPr id="18" name="Text Placeholder 19"/>
          <p:cNvSpPr>
            <a:spLocks noGrp="1"/>
          </p:cNvSpPr>
          <p:nvPr>
            <p:ph type="body" sz="quarter" idx="11" hasCustomPrompt="1"/>
          </p:nvPr>
        </p:nvSpPr>
        <p:spPr>
          <a:xfrm>
            <a:off x="3686049" y="6560812"/>
            <a:ext cx="5029200" cy="184666"/>
          </a:xfrm>
        </p:spPr>
        <p:txBody>
          <a:bodyPr anchor="ctr">
            <a:spAutoFit/>
          </a:bodyPr>
          <a:lstStyle>
            <a:lvl1pPr marL="0" indent="1588" algn="r">
              <a:spcBef>
                <a:spcPts val="0"/>
              </a:spcBef>
              <a:buNone/>
              <a:defRPr sz="600" b="0" i="1">
                <a:solidFill>
                  <a:schemeClr val="bg1">
                    <a:lumMod val="65000"/>
                  </a:schemeClr>
                </a:solidFill>
              </a:defRPr>
            </a:lvl1pPr>
            <a:lvl2pPr>
              <a:buNone/>
              <a:defRPr/>
            </a:lvl2pPr>
            <a:lvl3pPr>
              <a:buNone/>
              <a:defRPr/>
            </a:lvl3pPr>
            <a:lvl4pPr>
              <a:buNone/>
              <a:defRPr/>
            </a:lvl4pPr>
            <a:lvl5pPr>
              <a:buNone/>
              <a:defRPr/>
            </a:lvl5pPr>
          </a:lstStyle>
          <a:p>
            <a:pPr lvl="0"/>
            <a:r>
              <a:rPr lang="en-US" dirty="0" smtClean="0"/>
              <a:t>Click to add references</a:t>
            </a:r>
          </a:p>
        </p:txBody>
      </p:sp>
    </p:spTree>
    <p:extLst>
      <p:ext uri="{BB962C8B-B14F-4D97-AF65-F5344CB8AC3E}">
        <p14:creationId xmlns:p14="http://schemas.microsoft.com/office/powerpoint/2010/main" val="90278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4894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3444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extBox 3"/>
          <p:cNvSpPr txBox="1"/>
          <p:nvPr userDrawn="1"/>
        </p:nvSpPr>
        <p:spPr>
          <a:xfrm>
            <a:off x="8752114" y="6419334"/>
            <a:ext cx="184731" cy="369332"/>
          </a:xfrm>
          <a:prstGeom prst="rect">
            <a:avLst/>
          </a:prstGeom>
          <a:noFill/>
        </p:spPr>
        <p:txBody>
          <a:bodyPr wrap="none" rtlCol="0">
            <a:spAutoFit/>
          </a:bodyPr>
          <a:lstStyle/>
          <a:p>
            <a:endParaRPr lang="en-US" dirty="0"/>
          </a:p>
        </p:txBody>
      </p:sp>
      <p:sp>
        <p:nvSpPr>
          <p:cNvPr id="5" name="Title Placeholder 1"/>
          <p:cNvSpPr>
            <a:spLocks noGrp="1"/>
          </p:cNvSpPr>
          <p:nvPr>
            <p:ph type="title"/>
          </p:nvPr>
        </p:nvSpPr>
        <p:spPr>
          <a:xfrm>
            <a:off x="1371600" y="338328"/>
            <a:ext cx="6400800" cy="584775"/>
          </a:xfrm>
          <a:prstGeom prst="rect">
            <a:avLst/>
          </a:prstGeom>
        </p:spPr>
        <p:txBody>
          <a:bodyPr vert="horz" lIns="91440" tIns="45720" rIns="91440" bIns="45720" rtlCol="0" anchor="t" anchorCtr="0">
            <a:sp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76" r:id="rId1"/>
    <p:sldLayoutId id="2147483682" r:id="rId2"/>
    <p:sldLayoutId id="2147483683" r:id="rId3"/>
    <p:sldLayoutId id="2147483679" r:id="rId4"/>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txStyles>
    <p:titleStyle>
      <a:lvl1pPr algn="ctr" defTabSz="914400" rtl="0" eaLnBrk="1" latinLnBrk="0" hangingPunct="1">
        <a:spcBef>
          <a:spcPct val="0"/>
        </a:spcBef>
        <a:buNone/>
        <a:defRPr sz="3200" b="1" kern="1200">
          <a:ln>
            <a:noFill/>
          </a:ln>
          <a:solidFill>
            <a:srgbClr val="0038A9"/>
          </a:solidFill>
          <a:latin typeface="+mj-lt"/>
          <a:ea typeface="+mj-ea"/>
          <a:cs typeface="+mj-cs"/>
        </a:defRPr>
      </a:lvl1pPr>
    </p:titleStyle>
    <p:bodyStyle>
      <a:lvl1pPr marL="342900" indent="-342900" algn="l" defTabSz="914400" rtl="0" eaLnBrk="1" latinLnBrk="0" hangingPunct="1">
        <a:spcBef>
          <a:spcPts val="600"/>
        </a:spcBef>
        <a:buFont typeface="Arial" pitchFamily="34" charset="0"/>
        <a:buChar char="•"/>
        <a:defRPr sz="2400" b="1" kern="1200">
          <a:ln>
            <a:noFill/>
          </a:ln>
          <a:solidFill>
            <a:schemeClr val="tx1"/>
          </a:solidFill>
          <a:latin typeface="+mn-lt"/>
          <a:ea typeface="+mn-ea"/>
          <a:cs typeface="+mn-cs"/>
        </a:defRPr>
      </a:lvl1pPr>
      <a:lvl2pPr marL="742950" indent="-279400" algn="l" defTabSz="914400" rtl="0" eaLnBrk="1" latinLnBrk="0" hangingPunct="1">
        <a:spcBef>
          <a:spcPts val="600"/>
        </a:spcBef>
        <a:buFont typeface="Arial" pitchFamily="34" charset="0"/>
        <a:buChar char="–"/>
        <a:defRPr sz="2000" kern="1200">
          <a:ln>
            <a:noFill/>
          </a:ln>
          <a:solidFill>
            <a:schemeClr val="tx1"/>
          </a:solidFill>
          <a:latin typeface="+mn-lt"/>
          <a:ea typeface="+mn-ea"/>
          <a:cs typeface="+mn-cs"/>
        </a:defRPr>
      </a:lvl2pPr>
      <a:lvl3pPr marL="1090613" indent="-228600" algn="l" defTabSz="914400" rtl="0" eaLnBrk="1" latinLnBrk="0" hangingPunct="1">
        <a:spcBef>
          <a:spcPts val="600"/>
        </a:spcBef>
        <a:buFont typeface="Arial" pitchFamily="34" charset="0"/>
        <a:buChar char="•"/>
        <a:defRPr sz="1800" kern="1200">
          <a:ln>
            <a:noFill/>
          </a:ln>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ln>
            <a:noFill/>
          </a:ln>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ln>
            <a:noFill/>
          </a:ln>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2144978" y="3331145"/>
            <a:ext cx="4772032" cy="246221"/>
          </a:xfrm>
        </p:spPr>
        <p:txBody>
          <a:bodyPr/>
          <a:lstStyle/>
          <a:p>
            <a:pPr algn="ctr"/>
            <a:r>
              <a:rPr lang="en-US" dirty="0" smtClean="0">
                <a:solidFill>
                  <a:schemeClr val="tx1"/>
                </a:solidFill>
              </a:rPr>
              <a:t>Ronald Breault, Steven Rowan, Jerome Raque III</a:t>
            </a:r>
            <a:endParaRPr lang="en-US" dirty="0">
              <a:solidFill>
                <a:schemeClr val="tx1"/>
              </a:solidFill>
            </a:endParaRPr>
          </a:p>
        </p:txBody>
      </p:sp>
      <p:sp>
        <p:nvSpPr>
          <p:cNvPr id="5" name="Text Placeholder 4"/>
          <p:cNvSpPr>
            <a:spLocks noGrp="1"/>
          </p:cNvSpPr>
          <p:nvPr>
            <p:ph type="body" sz="quarter" idx="10"/>
          </p:nvPr>
        </p:nvSpPr>
        <p:spPr>
          <a:xfrm>
            <a:off x="198783" y="2375240"/>
            <a:ext cx="8664422" cy="769441"/>
          </a:xfrm>
        </p:spPr>
        <p:txBody>
          <a:bodyPr/>
          <a:lstStyle/>
          <a:p>
            <a:pPr algn="ctr"/>
            <a:r>
              <a:rPr lang="en-US" sz="2000" dirty="0">
                <a:solidFill>
                  <a:schemeClr val="tx1"/>
                </a:solidFill>
              </a:rPr>
              <a:t>Experimental Study on the Effects of Cone Angle and Gas Inlet Diameter on the Minimum Spouting Velocity in </a:t>
            </a:r>
            <a:r>
              <a:rPr lang="en-US" sz="2000" dirty="0" smtClean="0">
                <a:solidFill>
                  <a:schemeClr val="tx1"/>
                </a:solidFill>
              </a:rPr>
              <a:t>2D Conical </a:t>
            </a:r>
            <a:r>
              <a:rPr lang="en-US" sz="2000" dirty="0">
                <a:solidFill>
                  <a:schemeClr val="tx1"/>
                </a:solidFill>
              </a:rPr>
              <a:t>Spouted Beds</a:t>
            </a:r>
          </a:p>
        </p:txBody>
      </p:sp>
    </p:spTree>
    <p:extLst>
      <p:ext uri="{BB962C8B-B14F-4D97-AF65-F5344CB8AC3E}">
        <p14:creationId xmlns:p14="http://schemas.microsoft.com/office/powerpoint/2010/main" val="84454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5098"/>
            <a:ext cx="7223760" cy="523220"/>
          </a:xfrm>
        </p:spPr>
        <p:txBody>
          <a:bodyPr/>
          <a:lstStyle/>
          <a:p>
            <a:r>
              <a:rPr lang="en-US" sz="2800" dirty="0" smtClean="0"/>
              <a:t>Preliminary Results: Effect of Cone Angle</a:t>
            </a:r>
            <a:endParaRPr lang="en-US" sz="2800" dirty="0"/>
          </a:p>
        </p:txBody>
      </p:sp>
      <p:sp>
        <p:nvSpPr>
          <p:cNvPr id="3" name="Content Placeholder 2"/>
          <p:cNvSpPr>
            <a:spLocks noGrp="1"/>
          </p:cNvSpPr>
          <p:nvPr>
            <p:ph idx="1"/>
          </p:nvPr>
        </p:nvSpPr>
        <p:spPr>
          <a:xfrm>
            <a:off x="308114" y="2489977"/>
            <a:ext cx="3120886" cy="1326649"/>
          </a:xfrm>
        </p:spPr>
        <p:txBody>
          <a:bodyPr>
            <a:normAutofit/>
          </a:bodyPr>
          <a:lstStyle/>
          <a:p>
            <a:pPr marL="0" indent="0">
              <a:buNone/>
            </a:pPr>
            <a:r>
              <a:rPr lang="en-US" sz="2000" dirty="0" smtClean="0"/>
              <a:t>As cone angle increases:</a:t>
            </a:r>
          </a:p>
          <a:p>
            <a:r>
              <a:rPr lang="en-US" sz="1800" dirty="0" smtClean="0"/>
              <a:t>Ums decreases</a:t>
            </a:r>
          </a:p>
          <a:p>
            <a:r>
              <a:rPr lang="en-US" sz="1800" dirty="0" err="1" smtClean="0"/>
              <a:t>Δp</a:t>
            </a:r>
            <a:r>
              <a:rPr lang="en-US" sz="1800" baseline="-25000" dirty="0" err="1" smtClean="0"/>
              <a:t>max</a:t>
            </a:r>
            <a:r>
              <a:rPr lang="en-US" sz="1800" dirty="0"/>
              <a:t> </a:t>
            </a:r>
            <a:r>
              <a:rPr lang="en-US" sz="1800" dirty="0" smtClean="0"/>
              <a:t>increases</a:t>
            </a:r>
            <a:endParaRPr lang="en-US" sz="1800" dirty="0"/>
          </a:p>
        </p:txBody>
      </p:sp>
      <p:sp>
        <p:nvSpPr>
          <p:cNvPr id="4" name="Text Placeholder 3"/>
          <p:cNvSpPr>
            <a:spLocks noGrp="1"/>
          </p:cNvSpPr>
          <p:nvPr>
            <p:ph type="body" sz="quarter" idx="11"/>
          </p:nvPr>
        </p:nvSpPr>
        <p:spPr/>
        <p:txBody>
          <a:bodyPr/>
          <a:lstStyle/>
          <a:p>
            <a:endParaRPr lang="en-US"/>
          </a:p>
        </p:txBody>
      </p:sp>
      <p:sp>
        <p:nvSpPr>
          <p:cNvPr id="9" name="TextBox 8"/>
          <p:cNvSpPr txBox="1"/>
          <p:nvPr/>
        </p:nvSpPr>
        <p:spPr>
          <a:xfrm>
            <a:off x="3156734" y="5108712"/>
            <a:ext cx="5456845" cy="246221"/>
          </a:xfrm>
          <a:prstGeom prst="rect">
            <a:avLst/>
          </a:prstGeom>
          <a:noFill/>
        </p:spPr>
        <p:txBody>
          <a:bodyPr wrap="square" rtlCol="0">
            <a:spAutoFit/>
          </a:bodyPr>
          <a:lstStyle/>
          <a:p>
            <a:pPr algn="ctr"/>
            <a:r>
              <a:rPr lang="en-US" sz="1000" dirty="0" smtClean="0"/>
              <a:t>Average Pressure drop vs gas velocity for different cone angles.</a:t>
            </a:r>
            <a:endParaRPr lang="en-US" sz="1000" dirty="0"/>
          </a:p>
        </p:txBody>
      </p:sp>
      <p:pic>
        <p:nvPicPr>
          <p:cNvPr id="6" name="Picture 5"/>
          <p:cNvPicPr>
            <a:picLocks noChangeAspect="1"/>
          </p:cNvPicPr>
          <p:nvPr/>
        </p:nvPicPr>
        <p:blipFill>
          <a:blip r:embed="rId2"/>
          <a:stretch>
            <a:fillRect/>
          </a:stretch>
        </p:blipFill>
        <p:spPr>
          <a:xfrm>
            <a:off x="3156734" y="1828801"/>
            <a:ext cx="5456845" cy="3279912"/>
          </a:xfrm>
          <a:prstGeom prst="rect">
            <a:avLst/>
          </a:prstGeom>
        </p:spPr>
      </p:pic>
    </p:spTree>
    <p:extLst>
      <p:ext uri="{BB962C8B-B14F-4D97-AF65-F5344CB8AC3E}">
        <p14:creationId xmlns:p14="http://schemas.microsoft.com/office/powerpoint/2010/main" val="2438294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 Results: Model Comparisons</a:t>
            </a:r>
            <a:endParaRPr lang="en-US" dirty="0"/>
          </a:p>
        </p:txBody>
      </p:sp>
      <p:sp>
        <p:nvSpPr>
          <p:cNvPr id="3" name="Content Placeholder 2"/>
          <p:cNvSpPr>
            <a:spLocks noGrp="1"/>
          </p:cNvSpPr>
          <p:nvPr>
            <p:ph idx="1"/>
          </p:nvPr>
        </p:nvSpPr>
        <p:spPr>
          <a:xfrm>
            <a:off x="208721" y="1669627"/>
            <a:ext cx="3965713" cy="2513646"/>
          </a:xfrm>
        </p:spPr>
        <p:txBody>
          <a:bodyPr>
            <a:normAutofit lnSpcReduction="10000"/>
          </a:bodyPr>
          <a:lstStyle/>
          <a:p>
            <a:pPr marL="0" indent="0">
              <a:buNone/>
            </a:pPr>
            <a:r>
              <a:rPr lang="en-US" sz="1900" dirty="0" err="1" smtClean="0"/>
              <a:t>Mathur-Gishler</a:t>
            </a:r>
            <a:r>
              <a:rPr lang="en-US" sz="1900" dirty="0" smtClean="0"/>
              <a:t> Equation:</a:t>
            </a:r>
          </a:p>
          <a:p>
            <a:r>
              <a:rPr lang="en-US" sz="1700" b="0" dirty="0" smtClean="0"/>
              <a:t>Prediction of Minimum Spouting Velocity</a:t>
            </a:r>
          </a:p>
          <a:p>
            <a:r>
              <a:rPr lang="en-US" sz="1700" b="0" dirty="0" err="1" smtClean="0"/>
              <a:t>d</a:t>
            </a:r>
            <a:r>
              <a:rPr lang="en-US" sz="1700" b="0" baseline="-25000" dirty="0" err="1" smtClean="0"/>
              <a:t>p</a:t>
            </a:r>
            <a:r>
              <a:rPr lang="en-US" sz="1700" b="0" dirty="0" smtClean="0"/>
              <a:t> – particle diameter</a:t>
            </a:r>
          </a:p>
          <a:p>
            <a:r>
              <a:rPr lang="en-US" sz="1700" b="0" dirty="0" err="1" smtClean="0"/>
              <a:t>d</a:t>
            </a:r>
            <a:r>
              <a:rPr lang="en-US" sz="1700" b="0" baseline="-25000" dirty="0" err="1" smtClean="0"/>
              <a:t>j</a:t>
            </a:r>
            <a:r>
              <a:rPr lang="en-US" sz="1700" b="0" dirty="0" smtClean="0"/>
              <a:t> </a:t>
            </a:r>
            <a:r>
              <a:rPr lang="en-US" sz="1700" b="0" dirty="0"/>
              <a:t>– </a:t>
            </a:r>
            <a:r>
              <a:rPr lang="en-US" sz="1700" b="0" dirty="0" smtClean="0"/>
              <a:t>inlet diameter</a:t>
            </a:r>
          </a:p>
          <a:p>
            <a:r>
              <a:rPr lang="en-US" sz="1700" b="0" dirty="0" smtClean="0"/>
              <a:t>D </a:t>
            </a:r>
            <a:r>
              <a:rPr lang="en-US" sz="1700" b="0" dirty="0"/>
              <a:t>– </a:t>
            </a:r>
            <a:r>
              <a:rPr lang="en-US" sz="1700" b="0" dirty="0" smtClean="0"/>
              <a:t>bed diameter</a:t>
            </a:r>
          </a:p>
          <a:p>
            <a:r>
              <a:rPr lang="en-US" sz="1700" b="0" dirty="0" smtClean="0"/>
              <a:t>H </a:t>
            </a:r>
            <a:r>
              <a:rPr lang="en-US" sz="1700" b="0" dirty="0"/>
              <a:t>– </a:t>
            </a:r>
            <a:r>
              <a:rPr lang="en-US" sz="1700" b="0" dirty="0" smtClean="0"/>
              <a:t>bed height</a:t>
            </a:r>
          </a:p>
          <a:p>
            <a:r>
              <a:rPr lang="en-US" sz="1700" b="0" dirty="0" smtClean="0"/>
              <a:t>+/- 10%</a:t>
            </a:r>
            <a:endParaRPr lang="en-US" sz="1700" b="0" dirty="0"/>
          </a:p>
          <a:p>
            <a:endParaRPr lang="en-US" sz="1800" dirty="0"/>
          </a:p>
          <a:p>
            <a:endParaRPr lang="en-US" sz="1800" dirty="0"/>
          </a:p>
          <a:p>
            <a:endParaRPr lang="en-US" sz="1800" dirty="0" smtClean="0"/>
          </a:p>
        </p:txBody>
      </p:sp>
      <p:sp>
        <p:nvSpPr>
          <p:cNvPr id="4" name="Text Placeholder 3"/>
          <p:cNvSpPr>
            <a:spLocks noGrp="1"/>
          </p:cNvSpPr>
          <p:nvPr>
            <p:ph type="body" sz="quarter" idx="11"/>
          </p:nvPr>
        </p:nvSpPr>
        <p:spPr/>
        <p:txBody>
          <a:bodyPr/>
          <a:lstStyle/>
          <a:p>
            <a:endParaRPr lang="en-US"/>
          </a:p>
        </p:txBody>
      </p:sp>
      <p:pic>
        <p:nvPicPr>
          <p:cNvPr id="7" name="Picture 6"/>
          <p:cNvPicPr>
            <a:picLocks noChangeAspect="1"/>
          </p:cNvPicPr>
          <p:nvPr/>
        </p:nvPicPr>
        <p:blipFill>
          <a:blip r:embed="rId2"/>
          <a:stretch>
            <a:fillRect/>
          </a:stretch>
        </p:blipFill>
        <p:spPr>
          <a:xfrm>
            <a:off x="5364361" y="1345682"/>
            <a:ext cx="2733333" cy="695238"/>
          </a:xfrm>
          <a:prstGeom prst="rect">
            <a:avLst/>
          </a:prstGeom>
        </p:spPr>
      </p:pic>
      <p:sp>
        <p:nvSpPr>
          <p:cNvPr id="8" name="TextBox 7"/>
          <p:cNvSpPr txBox="1"/>
          <p:nvPr/>
        </p:nvSpPr>
        <p:spPr>
          <a:xfrm>
            <a:off x="5364360" y="2040920"/>
            <a:ext cx="2733333" cy="400110"/>
          </a:xfrm>
          <a:prstGeom prst="rect">
            <a:avLst/>
          </a:prstGeom>
          <a:noFill/>
        </p:spPr>
        <p:txBody>
          <a:bodyPr wrap="square" rtlCol="0">
            <a:spAutoFit/>
          </a:bodyPr>
          <a:lstStyle/>
          <a:p>
            <a:pPr algn="ctr"/>
            <a:r>
              <a:rPr lang="en-US" sz="1000" dirty="0" err="1" smtClean="0"/>
              <a:t>Mathur-Gishler</a:t>
            </a:r>
            <a:r>
              <a:rPr lang="en-US" sz="1000" dirty="0" smtClean="0"/>
              <a:t> Eqn. for estimation of </a:t>
            </a:r>
            <a:r>
              <a:rPr lang="en-US" sz="1000" dirty="0" err="1" smtClean="0"/>
              <a:t>miminum</a:t>
            </a:r>
            <a:r>
              <a:rPr lang="en-US" sz="1000" dirty="0" smtClean="0"/>
              <a:t> spouting velocity</a:t>
            </a:r>
            <a:endParaRPr lang="en-US" sz="1000" dirty="0"/>
          </a:p>
        </p:txBody>
      </p:sp>
      <p:pic>
        <p:nvPicPr>
          <p:cNvPr id="9" name="Picture 8"/>
          <p:cNvPicPr>
            <a:picLocks noChangeAspect="1"/>
          </p:cNvPicPr>
          <p:nvPr/>
        </p:nvPicPr>
        <p:blipFill>
          <a:blip r:embed="rId3"/>
          <a:stretch>
            <a:fillRect/>
          </a:stretch>
        </p:blipFill>
        <p:spPr>
          <a:xfrm>
            <a:off x="4438731" y="2623356"/>
            <a:ext cx="4584589" cy="2755631"/>
          </a:xfrm>
          <a:prstGeom prst="rect">
            <a:avLst/>
          </a:prstGeom>
        </p:spPr>
      </p:pic>
      <p:sp>
        <p:nvSpPr>
          <p:cNvPr id="10" name="TextBox 9"/>
          <p:cNvSpPr txBox="1"/>
          <p:nvPr/>
        </p:nvSpPr>
        <p:spPr>
          <a:xfrm>
            <a:off x="4438730" y="5350170"/>
            <a:ext cx="4584589" cy="400110"/>
          </a:xfrm>
          <a:prstGeom prst="rect">
            <a:avLst/>
          </a:prstGeom>
          <a:noFill/>
        </p:spPr>
        <p:txBody>
          <a:bodyPr wrap="square" rtlCol="0">
            <a:spAutoFit/>
          </a:bodyPr>
          <a:lstStyle/>
          <a:p>
            <a:pPr algn="ctr"/>
            <a:r>
              <a:rPr lang="en-US" sz="1000" dirty="0" smtClean="0"/>
              <a:t>Comparison of experimental Ums values with </a:t>
            </a:r>
            <a:r>
              <a:rPr lang="en-US" sz="1000" dirty="0" err="1" smtClean="0"/>
              <a:t>Mathur-Gishler</a:t>
            </a:r>
            <a:r>
              <a:rPr lang="en-US" sz="1000" dirty="0" smtClean="0"/>
              <a:t> Eqn. values, with +/- 10% error ranges.</a:t>
            </a:r>
            <a:endParaRPr lang="en-US" sz="1000" dirty="0"/>
          </a:p>
        </p:txBody>
      </p:sp>
      <p:sp>
        <p:nvSpPr>
          <p:cNvPr id="11" name="Content Placeholder 2"/>
          <p:cNvSpPr txBox="1">
            <a:spLocks/>
          </p:cNvSpPr>
          <p:nvPr/>
        </p:nvSpPr>
        <p:spPr>
          <a:xfrm>
            <a:off x="208721" y="4475723"/>
            <a:ext cx="3965713" cy="1000738"/>
          </a:xfrm>
          <a:prstGeom prst="rect">
            <a:avLst/>
          </a:prstGeom>
        </p:spPr>
        <p:txBody>
          <a:bodyPr vert="horz" lIns="91440" tIns="45720" rIns="91440" bIns="45720" rtlCol="0">
            <a:normAutofit fontScale="32500" lnSpcReduction="20000"/>
          </a:bodyPr>
          <a:lstStyle>
            <a:lvl1pPr marL="342900" indent="-342900" algn="l" defTabSz="914400" rtl="0" eaLnBrk="1" latinLnBrk="0" hangingPunct="1">
              <a:spcBef>
                <a:spcPts val="600"/>
              </a:spcBef>
              <a:buFont typeface="Arial" pitchFamily="34" charset="0"/>
              <a:buChar char="•"/>
              <a:defRPr sz="2400" b="1" kern="1200">
                <a:ln>
                  <a:noFill/>
                </a:ln>
                <a:solidFill>
                  <a:schemeClr val="tx1"/>
                </a:solidFill>
                <a:latin typeface="+mn-lt"/>
                <a:ea typeface="+mn-ea"/>
                <a:cs typeface="+mn-cs"/>
              </a:defRPr>
            </a:lvl1pPr>
            <a:lvl2pPr marL="744538" indent="-280988" algn="l" defTabSz="914400" rtl="0" eaLnBrk="1" latinLnBrk="0" hangingPunct="1">
              <a:spcBef>
                <a:spcPts val="600"/>
              </a:spcBef>
              <a:buFont typeface="Arial" pitchFamily="34" charset="0"/>
              <a:buChar char="–"/>
              <a:defRPr sz="2000" kern="1200">
                <a:ln>
                  <a:noFill/>
                </a:ln>
                <a:solidFill>
                  <a:schemeClr val="tx1"/>
                </a:solidFill>
                <a:latin typeface="+mn-lt"/>
                <a:ea typeface="+mn-ea"/>
                <a:cs typeface="+mn-cs"/>
              </a:defRPr>
            </a:lvl2pPr>
            <a:lvl3pPr marL="1090613" indent="-228600" algn="l" defTabSz="914400" rtl="0" eaLnBrk="1" latinLnBrk="0" hangingPunct="1">
              <a:spcBef>
                <a:spcPts val="600"/>
              </a:spcBef>
              <a:buFont typeface="Arial" pitchFamily="34" charset="0"/>
              <a:buChar char="•"/>
              <a:defRPr sz="1800" kern="1200">
                <a:ln>
                  <a:noFill/>
                </a:ln>
                <a:solidFill>
                  <a:schemeClr val="tx1"/>
                </a:solidFill>
                <a:latin typeface="+mn-lt"/>
                <a:ea typeface="+mn-ea"/>
                <a:cs typeface="+mn-cs"/>
              </a:defRPr>
            </a:lvl3pPr>
            <a:lvl4pPr marL="1484313" indent="-228600" algn="l" defTabSz="914400" rtl="0" eaLnBrk="1" latinLnBrk="0" hangingPunct="1">
              <a:spcBef>
                <a:spcPct val="20000"/>
              </a:spcBef>
              <a:buFont typeface="Arial" pitchFamily="34" charset="0"/>
              <a:buChar char="–"/>
              <a:defRPr sz="2000" kern="1200">
                <a:ln>
                  <a:noFill/>
                </a:ln>
                <a:solidFill>
                  <a:schemeClr val="tx1"/>
                </a:solidFill>
                <a:latin typeface="+mn-lt"/>
                <a:ea typeface="+mn-ea"/>
                <a:cs typeface="+mn-cs"/>
              </a:defRPr>
            </a:lvl4pPr>
            <a:lvl5pPr marL="1825625" indent="-228600" algn="l" defTabSz="914400" rtl="0" eaLnBrk="1" latinLnBrk="0" hangingPunct="1">
              <a:spcBef>
                <a:spcPct val="20000"/>
              </a:spcBef>
              <a:buFont typeface="Arial" pitchFamily="34" charset="0"/>
              <a:buChar char="»"/>
              <a:defRPr sz="1800" kern="1200">
                <a:ln>
                  <a:noFill/>
                </a:ln>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4900" b="0" i="1" dirty="0" smtClean="0"/>
              <a:t>Experimental data for larger cone angles falls outside of the listed error. </a:t>
            </a:r>
          </a:p>
          <a:p>
            <a:r>
              <a:rPr lang="en-US" sz="4900" b="0" i="1" dirty="0" smtClean="0"/>
              <a:t>Suggests a need for a refined model that accounts for cone angle.</a:t>
            </a:r>
          </a:p>
          <a:p>
            <a:endParaRPr lang="en-US" sz="4900" b="0" i="1" dirty="0" smtClean="0"/>
          </a:p>
          <a:p>
            <a:endParaRPr lang="en-US" sz="1600" b="0" i="1" dirty="0" smtClean="0"/>
          </a:p>
          <a:p>
            <a:endParaRPr lang="en-US" sz="1600" b="0" i="1" dirty="0" smtClean="0"/>
          </a:p>
        </p:txBody>
      </p:sp>
    </p:spTree>
    <p:extLst>
      <p:ext uri="{BB962C8B-B14F-4D97-AF65-F5344CB8AC3E}">
        <p14:creationId xmlns:p14="http://schemas.microsoft.com/office/powerpoint/2010/main" val="4257278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Ongoing Work and Future Plans</a:t>
            </a:r>
            <a:endParaRPr lang="en-US" dirty="0"/>
          </a:p>
        </p:txBody>
      </p:sp>
      <p:sp>
        <p:nvSpPr>
          <p:cNvPr id="3" name="Content Placeholder 2"/>
          <p:cNvSpPr>
            <a:spLocks noGrp="1"/>
          </p:cNvSpPr>
          <p:nvPr>
            <p:ph idx="1"/>
          </p:nvPr>
        </p:nvSpPr>
        <p:spPr/>
        <p:txBody>
          <a:bodyPr/>
          <a:lstStyle/>
          <a:p>
            <a:pPr marL="0" indent="0">
              <a:buNone/>
            </a:pPr>
            <a:r>
              <a:rPr lang="en-US" dirty="0" smtClean="0"/>
              <a:t>Ongoing Work:</a:t>
            </a:r>
          </a:p>
          <a:p>
            <a:r>
              <a:rPr lang="en-US" dirty="0" smtClean="0"/>
              <a:t>Conduct additional experiments </a:t>
            </a:r>
          </a:p>
          <a:p>
            <a:pPr lvl="1"/>
            <a:r>
              <a:rPr lang="en-US" dirty="0" smtClean="0"/>
              <a:t>(Bed Height, Cone Angle, Nozzle Diameter, Alternate Bed Materials)</a:t>
            </a:r>
          </a:p>
          <a:p>
            <a:r>
              <a:rPr lang="en-US" dirty="0" smtClean="0"/>
              <a:t>System modification and testing</a:t>
            </a:r>
          </a:p>
          <a:p>
            <a:pPr lvl="1"/>
            <a:r>
              <a:rPr lang="en-US" dirty="0" smtClean="0"/>
              <a:t>(slotted inlet configuration, additional bed widths)</a:t>
            </a:r>
          </a:p>
          <a:p>
            <a:r>
              <a:rPr lang="en-US" dirty="0" smtClean="0"/>
              <a:t>Conduct experiments with </a:t>
            </a:r>
            <a:r>
              <a:rPr lang="en-US" dirty="0" err="1" smtClean="0"/>
              <a:t>Geldart</a:t>
            </a:r>
            <a:r>
              <a:rPr lang="en-US" dirty="0" smtClean="0"/>
              <a:t> D/C mixtures</a:t>
            </a:r>
            <a:endParaRPr lang="en-US" dirty="0"/>
          </a:p>
        </p:txBody>
      </p:sp>
      <p:sp>
        <p:nvSpPr>
          <p:cNvPr id="4" name="Text Placeholder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718580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4" name="Text Placeholder 3"/>
          <p:cNvSpPr>
            <a:spLocks noGrp="1"/>
          </p:cNvSpPr>
          <p:nvPr>
            <p:ph type="body" sz="quarter" idx="11"/>
          </p:nvPr>
        </p:nvSpPr>
        <p:spPr/>
        <p:txBody>
          <a:bodyPr/>
          <a:lstStyle/>
          <a:p>
            <a:endParaRPr lang="en-US"/>
          </a:p>
        </p:txBody>
      </p:sp>
      <p:sp>
        <p:nvSpPr>
          <p:cNvPr id="7" name="Rectangle 6"/>
          <p:cNvSpPr/>
          <p:nvPr/>
        </p:nvSpPr>
        <p:spPr>
          <a:xfrm>
            <a:off x="1651883" y="1493961"/>
            <a:ext cx="6029077" cy="1477328"/>
          </a:xfrm>
          <a:prstGeom prst="rect">
            <a:avLst/>
          </a:prstGeom>
        </p:spPr>
        <p:txBody>
          <a:bodyPr wrap="square">
            <a:spAutoFit/>
          </a:bodyPr>
          <a:lstStyle/>
          <a:p>
            <a:r>
              <a:rPr lang="en-US" dirty="0"/>
              <a:t>This research was supported in part by an appointment to the National Energy Technology Laboratory Research Participation Program, sponsored by the U.S. Department of Energy and administered by the Oak Ridge Institute for Science and Education.</a:t>
            </a:r>
          </a:p>
        </p:txBody>
      </p:sp>
      <p:sp>
        <p:nvSpPr>
          <p:cNvPr id="8" name="Rectangle 7"/>
          <p:cNvSpPr/>
          <p:nvPr/>
        </p:nvSpPr>
        <p:spPr>
          <a:xfrm>
            <a:off x="198782" y="4620907"/>
            <a:ext cx="8935278" cy="1569660"/>
          </a:xfrm>
          <a:prstGeom prst="rect">
            <a:avLst/>
          </a:prstGeom>
        </p:spPr>
        <p:txBody>
          <a:bodyPr wrap="square">
            <a:spAutoFit/>
          </a:bodyPr>
          <a:lstStyle/>
          <a:p>
            <a:r>
              <a:rPr lang="en-US" sz="1200" dirty="0"/>
              <a:t>This project was funded by the Department of Energy, National Energy Technology Laboratory, an agency of the United States Government, through a support contract with URS Energy &amp; Construction, Inc.  Neither the United States Government nor any agency thereof, nor any of their employees, nor URS Energy &amp; Construction, Inc., nor any of their employees, makes any warranty, expressed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any agency thereof.  The views and opinions of authors expressed herein do not necessarily state or reflect those of the United States Government or any agency thereof.</a:t>
            </a:r>
          </a:p>
        </p:txBody>
      </p:sp>
      <p:sp>
        <p:nvSpPr>
          <p:cNvPr id="9" name="TextBox 8"/>
          <p:cNvSpPr txBox="1"/>
          <p:nvPr/>
        </p:nvSpPr>
        <p:spPr>
          <a:xfrm>
            <a:off x="198782" y="4331712"/>
            <a:ext cx="2325757" cy="369332"/>
          </a:xfrm>
          <a:prstGeom prst="rect">
            <a:avLst/>
          </a:prstGeom>
          <a:noFill/>
        </p:spPr>
        <p:txBody>
          <a:bodyPr wrap="square" rtlCol="0">
            <a:spAutoFit/>
          </a:bodyPr>
          <a:lstStyle/>
          <a:p>
            <a:r>
              <a:rPr lang="en-US" dirty="0" smtClean="0"/>
              <a:t>Disclaimer:</a:t>
            </a:r>
            <a:endParaRPr lang="en-US" dirty="0"/>
          </a:p>
        </p:txBody>
      </p:sp>
    </p:spTree>
    <p:extLst>
      <p:ext uri="{BB962C8B-B14F-4D97-AF65-F5344CB8AC3E}">
        <p14:creationId xmlns:p14="http://schemas.microsoft.com/office/powerpoint/2010/main" val="2034775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Introduction</a:t>
            </a:r>
          </a:p>
          <a:p>
            <a:r>
              <a:rPr lang="en-US" dirty="0" smtClean="0"/>
              <a:t>Background</a:t>
            </a:r>
          </a:p>
          <a:p>
            <a:r>
              <a:rPr lang="en-US" dirty="0" smtClean="0"/>
              <a:t>Experimental Setup</a:t>
            </a:r>
          </a:p>
          <a:p>
            <a:r>
              <a:rPr lang="en-US" dirty="0" smtClean="0"/>
              <a:t>Preliminary Results</a:t>
            </a:r>
          </a:p>
          <a:p>
            <a:r>
              <a:rPr lang="en-US" smtClean="0"/>
              <a:t>Ongoing Work </a:t>
            </a:r>
            <a:r>
              <a:rPr lang="en-US" dirty="0" smtClean="0"/>
              <a:t>and </a:t>
            </a:r>
            <a:r>
              <a:rPr lang="en-US" smtClean="0"/>
              <a:t>Future Plans</a:t>
            </a:r>
            <a:endParaRPr lang="en-US" dirty="0"/>
          </a:p>
        </p:txBody>
      </p:sp>
      <p:sp>
        <p:nvSpPr>
          <p:cNvPr id="4" name="Text Placeholder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441661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367748" y="1245764"/>
            <a:ext cx="3955774" cy="1517314"/>
          </a:xfrm>
        </p:spPr>
        <p:txBody>
          <a:bodyPr>
            <a:normAutofit/>
          </a:bodyPr>
          <a:lstStyle/>
          <a:p>
            <a:pPr marL="0" indent="0">
              <a:buNone/>
            </a:pPr>
            <a:r>
              <a:rPr lang="en-US" sz="1600" dirty="0" smtClean="0"/>
              <a:t>Overall Objective:</a:t>
            </a:r>
            <a:endParaRPr lang="en-US" sz="1600" dirty="0"/>
          </a:p>
          <a:p>
            <a:r>
              <a:rPr lang="en-US" sz="1600" b="0" i="1" dirty="0" smtClean="0"/>
              <a:t>To develop a modular, “stackable”, network of high temperature reactor vessels for the processing of cohesive </a:t>
            </a:r>
            <a:r>
              <a:rPr lang="en-US" sz="1600" b="0" i="1" dirty="0" err="1" smtClean="0"/>
              <a:t>Geldart</a:t>
            </a:r>
            <a:r>
              <a:rPr lang="en-US" sz="1600" b="0" i="1" dirty="0" smtClean="0"/>
              <a:t> C materials.</a:t>
            </a:r>
            <a:endParaRPr lang="en-US" sz="1600" b="0" i="1" dirty="0"/>
          </a:p>
        </p:txBody>
      </p:sp>
      <p:sp>
        <p:nvSpPr>
          <p:cNvPr id="4" name="Text Placeholder 3"/>
          <p:cNvSpPr>
            <a:spLocks noGrp="1"/>
          </p:cNvSpPr>
          <p:nvPr>
            <p:ph type="body" sz="quarter" idx="11"/>
          </p:nvPr>
        </p:nvSpPr>
        <p:spPr/>
        <p:txBody>
          <a:bodyPr/>
          <a:lstStyle/>
          <a:p>
            <a:endParaRPr lang="en-US"/>
          </a:p>
        </p:txBody>
      </p:sp>
      <p:pic>
        <p:nvPicPr>
          <p:cNvPr id="5" name="Picture 4"/>
          <p:cNvPicPr>
            <a:picLocks noChangeAspect="1"/>
          </p:cNvPicPr>
          <p:nvPr/>
        </p:nvPicPr>
        <p:blipFill>
          <a:blip r:embed="rId2"/>
          <a:stretch>
            <a:fillRect/>
          </a:stretch>
        </p:blipFill>
        <p:spPr>
          <a:xfrm>
            <a:off x="5456581" y="1238148"/>
            <a:ext cx="3358057" cy="2785902"/>
          </a:xfrm>
          <a:prstGeom prst="rect">
            <a:avLst/>
          </a:prstGeom>
        </p:spPr>
      </p:pic>
      <p:pic>
        <p:nvPicPr>
          <p:cNvPr id="6" name="Picture 5"/>
          <p:cNvPicPr>
            <a:picLocks noChangeAspect="1"/>
          </p:cNvPicPr>
          <p:nvPr/>
        </p:nvPicPr>
        <p:blipFill>
          <a:blip r:embed="rId3"/>
          <a:stretch>
            <a:fillRect/>
          </a:stretch>
        </p:blipFill>
        <p:spPr>
          <a:xfrm>
            <a:off x="6233904" y="4403103"/>
            <a:ext cx="1803410" cy="1690731"/>
          </a:xfrm>
          <a:prstGeom prst="rect">
            <a:avLst/>
          </a:prstGeom>
        </p:spPr>
      </p:pic>
      <p:sp>
        <p:nvSpPr>
          <p:cNvPr id="7" name="TextBox 6"/>
          <p:cNvSpPr txBox="1"/>
          <p:nvPr/>
        </p:nvSpPr>
        <p:spPr>
          <a:xfrm>
            <a:off x="5456581" y="3921901"/>
            <a:ext cx="3358057" cy="430887"/>
          </a:xfrm>
          <a:prstGeom prst="rect">
            <a:avLst/>
          </a:prstGeom>
          <a:noFill/>
        </p:spPr>
        <p:txBody>
          <a:bodyPr wrap="square" rtlCol="0">
            <a:spAutoFit/>
          </a:bodyPr>
          <a:lstStyle/>
          <a:p>
            <a:r>
              <a:rPr lang="en-US" sz="1100" dirty="0" smtClean="0"/>
              <a:t>Conceptual diagram of a modular chemical reactor for cohesive fines.</a:t>
            </a:r>
            <a:endParaRPr lang="en-US" sz="1100" dirty="0"/>
          </a:p>
        </p:txBody>
      </p:sp>
      <p:sp>
        <p:nvSpPr>
          <p:cNvPr id="8" name="TextBox 7"/>
          <p:cNvSpPr txBox="1"/>
          <p:nvPr/>
        </p:nvSpPr>
        <p:spPr>
          <a:xfrm>
            <a:off x="6092687" y="6016630"/>
            <a:ext cx="2325756" cy="430887"/>
          </a:xfrm>
          <a:prstGeom prst="rect">
            <a:avLst/>
          </a:prstGeom>
          <a:noFill/>
        </p:spPr>
        <p:txBody>
          <a:bodyPr wrap="square" rtlCol="0">
            <a:spAutoFit/>
          </a:bodyPr>
          <a:lstStyle/>
          <a:p>
            <a:r>
              <a:rPr lang="en-US" sz="1100" dirty="0" smtClean="0"/>
              <a:t>Conceptual diagram of a spouted bed with poly-dispersed particle sizes.</a:t>
            </a:r>
            <a:endParaRPr lang="en-US" sz="1100" dirty="0"/>
          </a:p>
        </p:txBody>
      </p:sp>
      <p:pic>
        <p:nvPicPr>
          <p:cNvPr id="10" name="Picture 9"/>
          <p:cNvPicPr>
            <a:picLocks noChangeAspect="1"/>
          </p:cNvPicPr>
          <p:nvPr/>
        </p:nvPicPr>
        <p:blipFill>
          <a:blip r:embed="rId4"/>
          <a:stretch>
            <a:fillRect/>
          </a:stretch>
        </p:blipFill>
        <p:spPr>
          <a:xfrm>
            <a:off x="745435" y="3146399"/>
            <a:ext cx="3779930" cy="2513408"/>
          </a:xfrm>
          <a:prstGeom prst="rect">
            <a:avLst/>
          </a:prstGeom>
        </p:spPr>
      </p:pic>
      <p:sp>
        <p:nvSpPr>
          <p:cNvPr id="11" name="TextBox 10"/>
          <p:cNvSpPr txBox="1"/>
          <p:nvPr/>
        </p:nvSpPr>
        <p:spPr>
          <a:xfrm>
            <a:off x="745435" y="5557658"/>
            <a:ext cx="3779930" cy="430887"/>
          </a:xfrm>
          <a:prstGeom prst="rect">
            <a:avLst/>
          </a:prstGeom>
          <a:noFill/>
        </p:spPr>
        <p:txBody>
          <a:bodyPr wrap="square" rtlCol="0">
            <a:spAutoFit/>
          </a:bodyPr>
          <a:lstStyle/>
          <a:p>
            <a:r>
              <a:rPr lang="en-US" sz="1100" dirty="0" err="1" smtClean="0"/>
              <a:t>Geldart</a:t>
            </a:r>
            <a:r>
              <a:rPr lang="en-US" sz="1100" dirty="0" smtClean="0"/>
              <a:t> particle classifications as a function of mean particle diameter and particle-to-gas density difference.</a:t>
            </a:r>
            <a:endParaRPr lang="en-US" sz="1100" dirty="0"/>
          </a:p>
        </p:txBody>
      </p:sp>
    </p:spTree>
    <p:extLst>
      <p:ext uri="{BB962C8B-B14F-4D97-AF65-F5344CB8AC3E}">
        <p14:creationId xmlns:p14="http://schemas.microsoft.com/office/powerpoint/2010/main" val="35566777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a:xfrm>
            <a:off x="396197" y="1241073"/>
            <a:ext cx="4005470" cy="2307197"/>
          </a:xfrm>
        </p:spPr>
        <p:txBody>
          <a:bodyPr>
            <a:normAutofit lnSpcReduction="10000"/>
          </a:bodyPr>
          <a:lstStyle/>
          <a:p>
            <a:pPr marL="0" indent="0">
              <a:buNone/>
            </a:pPr>
            <a:r>
              <a:rPr lang="en-US" sz="2000" dirty="0" smtClean="0"/>
              <a:t>The nature of the “problem”:</a:t>
            </a:r>
          </a:p>
          <a:p>
            <a:r>
              <a:rPr lang="en-US" sz="1800" b="0" dirty="0" smtClean="0"/>
              <a:t>Non-heterogeneous gas-solid chemical reactions</a:t>
            </a:r>
          </a:p>
          <a:p>
            <a:pPr lvl="1"/>
            <a:r>
              <a:rPr lang="en-US" sz="1400" dirty="0" smtClean="0"/>
              <a:t>Typically diffusion controlled</a:t>
            </a:r>
          </a:p>
          <a:p>
            <a:pPr lvl="1"/>
            <a:r>
              <a:rPr lang="en-US" sz="1400" dirty="0" smtClean="0"/>
              <a:t>The more contact area between gas and solid, the better.</a:t>
            </a:r>
          </a:p>
          <a:p>
            <a:pPr lvl="1"/>
            <a:r>
              <a:rPr lang="en-US" sz="1400" b="0" dirty="0" smtClean="0"/>
              <a:t>Smaller solid particles have a larger surface area to ratio volume.</a:t>
            </a:r>
          </a:p>
        </p:txBody>
      </p:sp>
      <p:sp>
        <p:nvSpPr>
          <p:cNvPr id="4" name="Text Placeholder 3"/>
          <p:cNvSpPr>
            <a:spLocks noGrp="1"/>
          </p:cNvSpPr>
          <p:nvPr>
            <p:ph type="body" sz="quarter" idx="11"/>
          </p:nvPr>
        </p:nvSpPr>
        <p:spPr/>
        <p:txBody>
          <a:bodyPr/>
          <a:lstStyle/>
          <a:p>
            <a:endParaRPr lang="en-US"/>
          </a:p>
        </p:txBody>
      </p:sp>
      <p:pic>
        <p:nvPicPr>
          <p:cNvPr id="5" name="Picture 4"/>
          <p:cNvPicPr>
            <a:picLocks noChangeAspect="1"/>
          </p:cNvPicPr>
          <p:nvPr/>
        </p:nvPicPr>
        <p:blipFill>
          <a:blip r:embed="rId2"/>
          <a:stretch>
            <a:fillRect/>
          </a:stretch>
        </p:blipFill>
        <p:spPr>
          <a:xfrm>
            <a:off x="5743942" y="1361662"/>
            <a:ext cx="1372730" cy="3072730"/>
          </a:xfrm>
          <a:prstGeom prst="rect">
            <a:avLst/>
          </a:prstGeom>
        </p:spPr>
      </p:pic>
      <p:sp>
        <p:nvSpPr>
          <p:cNvPr id="6" name="TextBox 5"/>
          <p:cNvSpPr txBox="1"/>
          <p:nvPr/>
        </p:nvSpPr>
        <p:spPr>
          <a:xfrm>
            <a:off x="5068337" y="4434392"/>
            <a:ext cx="2723941" cy="415498"/>
          </a:xfrm>
          <a:prstGeom prst="rect">
            <a:avLst/>
          </a:prstGeom>
          <a:noFill/>
        </p:spPr>
        <p:txBody>
          <a:bodyPr wrap="square" rtlCol="0">
            <a:spAutoFit/>
          </a:bodyPr>
          <a:lstStyle/>
          <a:p>
            <a:r>
              <a:rPr lang="en-US" sz="1050" dirty="0" smtClean="0"/>
              <a:t>Conceptual diagram of channel flow in a bed of </a:t>
            </a:r>
            <a:r>
              <a:rPr lang="en-US" sz="1050" dirty="0" err="1" smtClean="0"/>
              <a:t>Geldart</a:t>
            </a:r>
            <a:r>
              <a:rPr lang="en-US" sz="1050" dirty="0" smtClean="0"/>
              <a:t> C particles. (</a:t>
            </a:r>
            <a:r>
              <a:rPr lang="en-US" sz="1050" dirty="0" err="1" smtClean="0"/>
              <a:t>Shabanian</a:t>
            </a:r>
            <a:r>
              <a:rPr lang="en-US" sz="1050" dirty="0" smtClean="0"/>
              <a:t>, et al. 2012)</a:t>
            </a:r>
            <a:endParaRPr lang="en-US" sz="1050" dirty="0"/>
          </a:p>
        </p:txBody>
      </p:sp>
      <p:sp>
        <p:nvSpPr>
          <p:cNvPr id="8" name="Content Placeholder 2"/>
          <p:cNvSpPr txBox="1">
            <a:spLocks/>
          </p:cNvSpPr>
          <p:nvPr/>
        </p:nvSpPr>
        <p:spPr>
          <a:xfrm>
            <a:off x="457200" y="3414584"/>
            <a:ext cx="4005470" cy="1754344"/>
          </a:xfrm>
          <a:prstGeom prst="rect">
            <a:avLst/>
          </a:prstGeom>
        </p:spPr>
        <p:txBody>
          <a:bodyPr vert="horz" lIns="91440" tIns="45720" rIns="91440" bIns="45720" rtlCol="0">
            <a:normAutofit/>
          </a:bodyPr>
          <a:lstStyle>
            <a:lvl1pPr marL="342900" indent="-342900" algn="l" defTabSz="914400" rtl="0" eaLnBrk="1" latinLnBrk="0" hangingPunct="1">
              <a:spcBef>
                <a:spcPts val="600"/>
              </a:spcBef>
              <a:buFont typeface="Arial" pitchFamily="34" charset="0"/>
              <a:buChar char="•"/>
              <a:defRPr sz="2400" b="1" kern="1200">
                <a:ln>
                  <a:noFill/>
                </a:ln>
                <a:solidFill>
                  <a:schemeClr val="tx1"/>
                </a:solidFill>
                <a:latin typeface="+mn-lt"/>
                <a:ea typeface="+mn-ea"/>
                <a:cs typeface="+mn-cs"/>
              </a:defRPr>
            </a:lvl1pPr>
            <a:lvl2pPr marL="744538" indent="-280988" algn="l" defTabSz="914400" rtl="0" eaLnBrk="1" latinLnBrk="0" hangingPunct="1">
              <a:spcBef>
                <a:spcPts val="600"/>
              </a:spcBef>
              <a:buFont typeface="Arial" pitchFamily="34" charset="0"/>
              <a:buChar char="–"/>
              <a:defRPr sz="2000" kern="1200">
                <a:ln>
                  <a:noFill/>
                </a:ln>
                <a:solidFill>
                  <a:schemeClr val="tx1"/>
                </a:solidFill>
                <a:latin typeface="+mn-lt"/>
                <a:ea typeface="+mn-ea"/>
                <a:cs typeface="+mn-cs"/>
              </a:defRPr>
            </a:lvl2pPr>
            <a:lvl3pPr marL="1090613" indent="-228600" algn="l" defTabSz="914400" rtl="0" eaLnBrk="1" latinLnBrk="0" hangingPunct="1">
              <a:spcBef>
                <a:spcPts val="600"/>
              </a:spcBef>
              <a:buFont typeface="Arial" pitchFamily="34" charset="0"/>
              <a:buChar char="•"/>
              <a:defRPr sz="1800" kern="1200">
                <a:ln>
                  <a:noFill/>
                </a:ln>
                <a:solidFill>
                  <a:schemeClr val="tx1"/>
                </a:solidFill>
                <a:latin typeface="+mn-lt"/>
                <a:ea typeface="+mn-ea"/>
                <a:cs typeface="+mn-cs"/>
              </a:defRPr>
            </a:lvl3pPr>
            <a:lvl4pPr marL="1484313" indent="-228600" algn="l" defTabSz="914400" rtl="0" eaLnBrk="1" latinLnBrk="0" hangingPunct="1">
              <a:spcBef>
                <a:spcPct val="20000"/>
              </a:spcBef>
              <a:buFont typeface="Arial" pitchFamily="34" charset="0"/>
              <a:buChar char="–"/>
              <a:defRPr sz="2000" kern="1200">
                <a:ln>
                  <a:noFill/>
                </a:ln>
                <a:solidFill>
                  <a:schemeClr val="tx1"/>
                </a:solidFill>
                <a:latin typeface="+mn-lt"/>
                <a:ea typeface="+mn-ea"/>
                <a:cs typeface="+mn-cs"/>
              </a:defRPr>
            </a:lvl4pPr>
            <a:lvl5pPr marL="1825625" indent="-228600" algn="l" defTabSz="914400" rtl="0" eaLnBrk="1" latinLnBrk="0" hangingPunct="1">
              <a:spcBef>
                <a:spcPct val="20000"/>
              </a:spcBef>
              <a:buFont typeface="Arial" pitchFamily="34" charset="0"/>
              <a:buChar char="»"/>
              <a:defRPr sz="1800" kern="1200">
                <a:ln>
                  <a:noFill/>
                </a:ln>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0" dirty="0" smtClean="0"/>
              <a:t>Fluidization of fine particles</a:t>
            </a:r>
          </a:p>
          <a:p>
            <a:pPr lvl="1"/>
            <a:r>
              <a:rPr lang="en-US" sz="1400" dirty="0" smtClean="0"/>
              <a:t>Smaller particles are more greatly affected by inter-particle cohesive forces. </a:t>
            </a:r>
          </a:p>
          <a:p>
            <a:pPr lvl="2"/>
            <a:r>
              <a:rPr lang="en-US" sz="1200" dirty="0" smtClean="0"/>
              <a:t>Van der Waals Force</a:t>
            </a:r>
          </a:p>
          <a:p>
            <a:pPr lvl="2"/>
            <a:r>
              <a:rPr lang="en-US" sz="1200" dirty="0" smtClean="0"/>
              <a:t>Electrostatic Forces</a:t>
            </a:r>
          </a:p>
          <a:p>
            <a:pPr lvl="1"/>
            <a:r>
              <a:rPr lang="en-US" sz="1400" dirty="0" smtClean="0"/>
              <a:t>Cohesive particles are difficult to fluidize.</a:t>
            </a:r>
          </a:p>
        </p:txBody>
      </p:sp>
      <p:sp>
        <p:nvSpPr>
          <p:cNvPr id="9" name="Content Placeholder 2"/>
          <p:cNvSpPr txBox="1">
            <a:spLocks/>
          </p:cNvSpPr>
          <p:nvPr/>
        </p:nvSpPr>
        <p:spPr>
          <a:xfrm>
            <a:off x="457200" y="5322985"/>
            <a:ext cx="4005470" cy="764733"/>
          </a:xfrm>
          <a:prstGeom prst="rect">
            <a:avLst/>
          </a:prstGeom>
        </p:spPr>
        <p:txBody>
          <a:bodyPr vert="horz" lIns="91440" tIns="45720" rIns="91440" bIns="45720" rtlCol="0">
            <a:normAutofit/>
          </a:bodyPr>
          <a:lstStyle>
            <a:lvl1pPr marL="342900" indent="-342900" algn="l" defTabSz="914400" rtl="0" eaLnBrk="1" latinLnBrk="0" hangingPunct="1">
              <a:spcBef>
                <a:spcPts val="600"/>
              </a:spcBef>
              <a:buFont typeface="Arial" pitchFamily="34" charset="0"/>
              <a:buChar char="•"/>
              <a:defRPr sz="2400" b="1" kern="1200">
                <a:ln>
                  <a:noFill/>
                </a:ln>
                <a:solidFill>
                  <a:schemeClr val="tx1"/>
                </a:solidFill>
                <a:latin typeface="+mn-lt"/>
                <a:ea typeface="+mn-ea"/>
                <a:cs typeface="+mn-cs"/>
              </a:defRPr>
            </a:lvl1pPr>
            <a:lvl2pPr marL="744538" indent="-280988" algn="l" defTabSz="914400" rtl="0" eaLnBrk="1" latinLnBrk="0" hangingPunct="1">
              <a:spcBef>
                <a:spcPts val="600"/>
              </a:spcBef>
              <a:buFont typeface="Arial" pitchFamily="34" charset="0"/>
              <a:buChar char="–"/>
              <a:defRPr sz="2000" kern="1200">
                <a:ln>
                  <a:noFill/>
                </a:ln>
                <a:solidFill>
                  <a:schemeClr val="tx1"/>
                </a:solidFill>
                <a:latin typeface="+mn-lt"/>
                <a:ea typeface="+mn-ea"/>
                <a:cs typeface="+mn-cs"/>
              </a:defRPr>
            </a:lvl2pPr>
            <a:lvl3pPr marL="1090613" indent="-228600" algn="l" defTabSz="914400" rtl="0" eaLnBrk="1" latinLnBrk="0" hangingPunct="1">
              <a:spcBef>
                <a:spcPts val="600"/>
              </a:spcBef>
              <a:buFont typeface="Arial" pitchFamily="34" charset="0"/>
              <a:buChar char="•"/>
              <a:defRPr sz="1800" kern="1200">
                <a:ln>
                  <a:noFill/>
                </a:ln>
                <a:solidFill>
                  <a:schemeClr val="tx1"/>
                </a:solidFill>
                <a:latin typeface="+mn-lt"/>
                <a:ea typeface="+mn-ea"/>
                <a:cs typeface="+mn-cs"/>
              </a:defRPr>
            </a:lvl3pPr>
            <a:lvl4pPr marL="1484313" indent="-228600" algn="l" defTabSz="914400" rtl="0" eaLnBrk="1" latinLnBrk="0" hangingPunct="1">
              <a:spcBef>
                <a:spcPct val="20000"/>
              </a:spcBef>
              <a:buFont typeface="Arial" pitchFamily="34" charset="0"/>
              <a:buChar char="–"/>
              <a:defRPr sz="2000" kern="1200">
                <a:ln>
                  <a:noFill/>
                </a:ln>
                <a:solidFill>
                  <a:schemeClr val="tx1"/>
                </a:solidFill>
                <a:latin typeface="+mn-lt"/>
                <a:ea typeface="+mn-ea"/>
                <a:cs typeface="+mn-cs"/>
              </a:defRPr>
            </a:lvl4pPr>
            <a:lvl5pPr marL="1825625" indent="-228600" algn="l" defTabSz="914400" rtl="0" eaLnBrk="1" latinLnBrk="0" hangingPunct="1">
              <a:spcBef>
                <a:spcPct val="20000"/>
              </a:spcBef>
              <a:buFont typeface="Arial" pitchFamily="34" charset="0"/>
              <a:buChar char="»"/>
              <a:defRPr sz="1800" kern="1200">
                <a:ln>
                  <a:noFill/>
                </a:ln>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b="0" i="1" dirty="0" smtClean="0"/>
              <a:t>Trade off between maximizing reaction kinetics and ease of fluidization!</a:t>
            </a:r>
            <a:endParaRPr lang="en-US" sz="1800" b="0" i="1" dirty="0"/>
          </a:p>
        </p:txBody>
      </p:sp>
    </p:spTree>
    <p:extLst>
      <p:ext uri="{BB962C8B-B14F-4D97-AF65-F5344CB8AC3E}">
        <p14:creationId xmlns:p14="http://schemas.microsoft.com/office/powerpoint/2010/main" val="11949532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5098"/>
            <a:ext cx="7223760" cy="523220"/>
          </a:xfrm>
        </p:spPr>
        <p:txBody>
          <a:bodyPr/>
          <a:lstStyle/>
          <a:p>
            <a:r>
              <a:rPr lang="en-US" sz="2800" dirty="0" smtClean="0"/>
              <a:t>Background: Fundamentals of Spouted Beds</a:t>
            </a:r>
            <a:endParaRPr lang="en-US" sz="2800" dirty="0"/>
          </a:p>
        </p:txBody>
      </p:sp>
      <p:sp>
        <p:nvSpPr>
          <p:cNvPr id="3" name="Content Placeholder 2"/>
          <p:cNvSpPr>
            <a:spLocks noGrp="1"/>
          </p:cNvSpPr>
          <p:nvPr>
            <p:ph idx="1"/>
          </p:nvPr>
        </p:nvSpPr>
        <p:spPr>
          <a:xfrm>
            <a:off x="457200" y="1238148"/>
            <a:ext cx="4070353" cy="2936287"/>
          </a:xfrm>
        </p:spPr>
        <p:txBody>
          <a:bodyPr>
            <a:normAutofit lnSpcReduction="10000"/>
          </a:bodyPr>
          <a:lstStyle/>
          <a:p>
            <a:r>
              <a:rPr lang="en-US" sz="1600" dirty="0" smtClean="0"/>
              <a:t>Used for fluidization of large particles (</a:t>
            </a:r>
            <a:r>
              <a:rPr lang="en-US" sz="1600" dirty="0" err="1" smtClean="0"/>
              <a:t>Geldart</a:t>
            </a:r>
            <a:r>
              <a:rPr lang="en-US" sz="1600" dirty="0" smtClean="0"/>
              <a:t> D)</a:t>
            </a:r>
          </a:p>
          <a:p>
            <a:r>
              <a:rPr lang="en-US" sz="1600" dirty="0" smtClean="0"/>
              <a:t>Characterized by the formation of an axial dome .</a:t>
            </a:r>
          </a:p>
          <a:p>
            <a:r>
              <a:rPr lang="en-US" sz="1600" dirty="0" smtClean="0"/>
              <a:t>Dome expands and pushes solids upwards until it reaches the bed surface.</a:t>
            </a:r>
          </a:p>
          <a:p>
            <a:r>
              <a:rPr lang="en-US" sz="1600" dirty="0" smtClean="0"/>
              <a:t>Solids are thrown into the freeboard region and fall back to bed surface, forming the fountain structure.</a:t>
            </a:r>
          </a:p>
          <a:p>
            <a:r>
              <a:rPr lang="en-US" sz="1600" dirty="0" smtClean="0"/>
              <a:t>Circulation regions formed within the annulus.</a:t>
            </a:r>
          </a:p>
        </p:txBody>
      </p:sp>
      <p:sp>
        <p:nvSpPr>
          <p:cNvPr id="4" name="Text Placeholder 3"/>
          <p:cNvSpPr>
            <a:spLocks noGrp="1"/>
          </p:cNvSpPr>
          <p:nvPr>
            <p:ph type="body" sz="quarter" idx="11"/>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0659" y="1795245"/>
            <a:ext cx="1608140" cy="1617655"/>
          </a:xfrm>
          <a:prstGeom prst="rect">
            <a:avLst/>
          </a:prstGeom>
        </p:spPr>
      </p:pic>
      <p:pic>
        <p:nvPicPr>
          <p:cNvPr id="6" name="Picture 5"/>
          <p:cNvPicPr>
            <a:picLocks noChangeAspect="1"/>
          </p:cNvPicPr>
          <p:nvPr/>
        </p:nvPicPr>
        <p:blipFill>
          <a:blip r:embed="rId3"/>
          <a:stretch>
            <a:fillRect/>
          </a:stretch>
        </p:blipFill>
        <p:spPr>
          <a:xfrm>
            <a:off x="4527553" y="4231848"/>
            <a:ext cx="4187696" cy="1925591"/>
          </a:xfrm>
          <a:prstGeom prst="rect">
            <a:avLst/>
          </a:prstGeom>
        </p:spPr>
      </p:pic>
      <p:pic>
        <p:nvPicPr>
          <p:cNvPr id="7" name="Picture 6"/>
          <p:cNvPicPr>
            <a:picLocks noChangeAspect="1"/>
          </p:cNvPicPr>
          <p:nvPr/>
        </p:nvPicPr>
        <p:blipFill>
          <a:blip r:embed="rId4"/>
          <a:stretch>
            <a:fillRect/>
          </a:stretch>
        </p:blipFill>
        <p:spPr>
          <a:xfrm>
            <a:off x="457200" y="4289263"/>
            <a:ext cx="3934685" cy="1810763"/>
          </a:xfrm>
          <a:prstGeom prst="rect">
            <a:avLst/>
          </a:prstGeom>
        </p:spPr>
      </p:pic>
      <p:sp>
        <p:nvSpPr>
          <p:cNvPr id="8" name="TextBox 7"/>
          <p:cNvSpPr txBox="1"/>
          <p:nvPr/>
        </p:nvSpPr>
        <p:spPr>
          <a:xfrm>
            <a:off x="457199" y="6100026"/>
            <a:ext cx="3934685" cy="400110"/>
          </a:xfrm>
          <a:prstGeom prst="rect">
            <a:avLst/>
          </a:prstGeom>
          <a:noFill/>
        </p:spPr>
        <p:txBody>
          <a:bodyPr wrap="square" rtlCol="0">
            <a:spAutoFit/>
          </a:bodyPr>
          <a:lstStyle/>
          <a:p>
            <a:r>
              <a:rPr lang="en-US" sz="1000" dirty="0" smtClean="0"/>
              <a:t>Photographic progression of spout formation in a 0.2m half-section spouted bed. (</a:t>
            </a:r>
            <a:r>
              <a:rPr lang="en-US" sz="1000" dirty="0" err="1" smtClean="0"/>
              <a:t>Curti</a:t>
            </a:r>
            <a:r>
              <a:rPr lang="en-US" sz="1000" dirty="0" smtClean="0"/>
              <a:t>, 2015)</a:t>
            </a:r>
            <a:endParaRPr lang="en-US" sz="1000" dirty="0"/>
          </a:p>
        </p:txBody>
      </p:sp>
      <p:sp>
        <p:nvSpPr>
          <p:cNvPr id="9" name="TextBox 8"/>
          <p:cNvSpPr txBox="1"/>
          <p:nvPr/>
        </p:nvSpPr>
        <p:spPr>
          <a:xfrm>
            <a:off x="5731161" y="3412900"/>
            <a:ext cx="1780478" cy="246221"/>
          </a:xfrm>
          <a:prstGeom prst="rect">
            <a:avLst/>
          </a:prstGeom>
          <a:noFill/>
        </p:spPr>
        <p:txBody>
          <a:bodyPr wrap="square" rtlCol="0">
            <a:spAutoFit/>
          </a:bodyPr>
          <a:lstStyle/>
          <a:p>
            <a:r>
              <a:rPr lang="en-US" sz="1000" dirty="0" smtClean="0"/>
              <a:t>Typical spouted bed schematic</a:t>
            </a:r>
            <a:endParaRPr lang="en-US" sz="1000" dirty="0"/>
          </a:p>
        </p:txBody>
      </p:sp>
      <p:sp>
        <p:nvSpPr>
          <p:cNvPr id="11" name="TextBox 10"/>
          <p:cNvSpPr txBox="1"/>
          <p:nvPr/>
        </p:nvSpPr>
        <p:spPr>
          <a:xfrm>
            <a:off x="4654058" y="6034328"/>
            <a:ext cx="3934685" cy="246221"/>
          </a:xfrm>
          <a:prstGeom prst="rect">
            <a:avLst/>
          </a:prstGeom>
          <a:noFill/>
        </p:spPr>
        <p:txBody>
          <a:bodyPr wrap="square" rtlCol="0">
            <a:spAutoFit/>
          </a:bodyPr>
          <a:lstStyle/>
          <a:p>
            <a:r>
              <a:rPr lang="en-US" sz="1000" dirty="0" smtClean="0"/>
              <a:t>Typical </a:t>
            </a:r>
            <a:r>
              <a:rPr lang="el-GR" sz="1000" dirty="0" smtClean="0"/>
              <a:t>Δ</a:t>
            </a:r>
            <a:r>
              <a:rPr lang="en-US" sz="1000" dirty="0" smtClean="0"/>
              <a:t>P curve for identification of spouting velocity. (</a:t>
            </a:r>
            <a:r>
              <a:rPr lang="en-US" sz="1000" dirty="0" err="1" smtClean="0"/>
              <a:t>Curti</a:t>
            </a:r>
            <a:r>
              <a:rPr lang="en-US" sz="1000" dirty="0" smtClean="0"/>
              <a:t>, 2015)</a:t>
            </a:r>
            <a:endParaRPr lang="en-US" sz="1000" dirty="0"/>
          </a:p>
        </p:txBody>
      </p:sp>
    </p:spTree>
    <p:extLst>
      <p:ext uri="{BB962C8B-B14F-4D97-AF65-F5344CB8AC3E}">
        <p14:creationId xmlns:p14="http://schemas.microsoft.com/office/powerpoint/2010/main" val="2582174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Development Plan</a:t>
            </a:r>
            <a:endParaRPr lang="en-US" dirty="0"/>
          </a:p>
        </p:txBody>
      </p:sp>
      <p:sp>
        <p:nvSpPr>
          <p:cNvPr id="3" name="Content Placeholder 2"/>
          <p:cNvSpPr>
            <a:spLocks noGrp="1"/>
          </p:cNvSpPr>
          <p:nvPr>
            <p:ph idx="1"/>
          </p:nvPr>
        </p:nvSpPr>
        <p:spPr>
          <a:xfrm>
            <a:off x="457200" y="1238148"/>
            <a:ext cx="8229600" cy="2002009"/>
          </a:xfrm>
        </p:spPr>
        <p:txBody>
          <a:bodyPr/>
          <a:lstStyle/>
          <a:p>
            <a:r>
              <a:rPr lang="en-US" dirty="0" smtClean="0">
                <a:solidFill>
                  <a:srgbClr val="FF0000"/>
                </a:solidFill>
              </a:rPr>
              <a:t>Cold flow hydrodynamic analysis using </a:t>
            </a:r>
            <a:r>
              <a:rPr lang="en-US" dirty="0" err="1" smtClean="0">
                <a:solidFill>
                  <a:srgbClr val="FF0000"/>
                </a:solidFill>
              </a:rPr>
              <a:t>Geldart</a:t>
            </a:r>
            <a:r>
              <a:rPr lang="en-US" dirty="0" smtClean="0">
                <a:solidFill>
                  <a:srgbClr val="FF0000"/>
                </a:solidFill>
              </a:rPr>
              <a:t> D </a:t>
            </a:r>
            <a:r>
              <a:rPr lang="en-US" dirty="0" err="1" smtClean="0">
                <a:solidFill>
                  <a:srgbClr val="FF0000"/>
                </a:solidFill>
              </a:rPr>
              <a:t>spoutable</a:t>
            </a:r>
            <a:r>
              <a:rPr lang="en-US" dirty="0" smtClean="0">
                <a:solidFill>
                  <a:srgbClr val="FF0000"/>
                </a:solidFill>
              </a:rPr>
              <a:t> particles.</a:t>
            </a:r>
          </a:p>
          <a:p>
            <a:r>
              <a:rPr lang="en-US" dirty="0" smtClean="0"/>
              <a:t>Cold flow analysis using </a:t>
            </a:r>
            <a:r>
              <a:rPr lang="en-US" dirty="0" err="1" smtClean="0"/>
              <a:t>Geldart</a:t>
            </a:r>
            <a:r>
              <a:rPr lang="en-US" dirty="0" smtClean="0"/>
              <a:t> D and C (cohesive) particles.</a:t>
            </a:r>
          </a:p>
          <a:p>
            <a:r>
              <a:rPr lang="en-US" dirty="0" smtClean="0"/>
              <a:t>Hot unit design and testing.</a:t>
            </a:r>
            <a:endParaRPr lang="en-US" dirty="0"/>
          </a:p>
        </p:txBody>
      </p:sp>
      <p:sp>
        <p:nvSpPr>
          <p:cNvPr id="4" name="Text Placeholder 3"/>
          <p:cNvSpPr>
            <a:spLocks noGrp="1"/>
          </p:cNvSpPr>
          <p:nvPr>
            <p:ph type="body" sz="quarter" idx="11"/>
          </p:nvPr>
        </p:nvSpPr>
        <p:spPr/>
        <p:txBody>
          <a:bodyPr/>
          <a:lstStyle/>
          <a:p>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969722511"/>
              </p:ext>
            </p:extLst>
          </p:nvPr>
        </p:nvGraphicFramePr>
        <p:xfrm>
          <a:off x="4651513" y="3619210"/>
          <a:ext cx="4310270" cy="2225040"/>
        </p:xfrm>
        <a:graphic>
          <a:graphicData uri="http://schemas.openxmlformats.org/drawingml/2006/table">
            <a:tbl>
              <a:tblPr firstRow="1" bandRow="1">
                <a:tableStyleId>{073A0DAA-6AF3-43AB-8588-CEC1D06C72B9}</a:tableStyleId>
              </a:tblPr>
              <a:tblGrid>
                <a:gridCol w="2155135"/>
                <a:gridCol w="2155135"/>
              </a:tblGrid>
              <a:tr h="370840">
                <a:tc>
                  <a:txBody>
                    <a:bodyPr/>
                    <a:lstStyle/>
                    <a:p>
                      <a:r>
                        <a:rPr lang="en-US" sz="1200" dirty="0" smtClean="0"/>
                        <a:t>Physical Property</a:t>
                      </a:r>
                      <a:endParaRPr lang="en-US" sz="1200" dirty="0"/>
                    </a:p>
                  </a:txBody>
                  <a:tcPr/>
                </a:tc>
                <a:tc>
                  <a:txBody>
                    <a:bodyPr/>
                    <a:lstStyle/>
                    <a:p>
                      <a:r>
                        <a:rPr lang="en-US" sz="1200" dirty="0" smtClean="0"/>
                        <a:t>Value</a:t>
                      </a:r>
                      <a:endParaRPr lang="en-US" sz="1200" dirty="0"/>
                    </a:p>
                  </a:txBody>
                  <a:tcPr/>
                </a:tc>
              </a:tr>
              <a:tr h="370840">
                <a:tc>
                  <a:txBody>
                    <a:bodyPr/>
                    <a:lstStyle/>
                    <a:p>
                      <a:r>
                        <a:rPr lang="en-US" sz="1200" dirty="0" err="1" smtClean="0"/>
                        <a:t>Sauter</a:t>
                      </a:r>
                      <a:r>
                        <a:rPr lang="en-US" sz="1200" dirty="0" smtClean="0"/>
                        <a:t> Mean Diameter</a:t>
                      </a:r>
                      <a:endParaRPr lang="en-US" sz="1200" dirty="0"/>
                    </a:p>
                  </a:txBody>
                  <a:tcPr/>
                </a:tc>
                <a:tc>
                  <a:txBody>
                    <a:bodyPr/>
                    <a:lstStyle/>
                    <a:p>
                      <a:r>
                        <a:rPr lang="en-US" sz="1200" dirty="0" smtClean="0"/>
                        <a:t>3.19mm</a:t>
                      </a:r>
                      <a:endParaRPr lang="en-US" sz="1200" dirty="0"/>
                    </a:p>
                  </a:txBody>
                  <a:tcPr/>
                </a:tc>
              </a:tr>
              <a:tr h="370840">
                <a:tc>
                  <a:txBody>
                    <a:bodyPr/>
                    <a:lstStyle/>
                    <a:p>
                      <a:r>
                        <a:rPr lang="en-US" sz="1200" dirty="0" smtClean="0"/>
                        <a:t>Particle </a:t>
                      </a:r>
                      <a:r>
                        <a:rPr lang="en-US" sz="1200" dirty="0" err="1" smtClean="0"/>
                        <a:t>Sphericity</a:t>
                      </a:r>
                      <a:endParaRPr lang="en-US" sz="1200" dirty="0"/>
                    </a:p>
                  </a:txBody>
                  <a:tcPr/>
                </a:tc>
                <a:tc>
                  <a:txBody>
                    <a:bodyPr/>
                    <a:lstStyle/>
                    <a:p>
                      <a:r>
                        <a:rPr lang="en-US" sz="1200" dirty="0" smtClean="0"/>
                        <a:t>0.95</a:t>
                      </a:r>
                    </a:p>
                  </a:txBody>
                  <a:tcPr/>
                </a:tc>
              </a:tr>
              <a:tr h="370840">
                <a:tc>
                  <a:txBody>
                    <a:bodyPr/>
                    <a:lstStyle/>
                    <a:p>
                      <a:r>
                        <a:rPr lang="en-US" sz="1200" dirty="0" smtClean="0"/>
                        <a:t>Particle Density</a:t>
                      </a:r>
                      <a:endParaRPr lang="en-US" sz="1200" dirty="0"/>
                    </a:p>
                  </a:txBody>
                  <a:tcPr/>
                </a:tc>
                <a:tc>
                  <a:txBody>
                    <a:bodyPr/>
                    <a:lstStyle/>
                    <a:p>
                      <a:r>
                        <a:rPr lang="en-US" sz="1200" dirty="0" smtClean="0"/>
                        <a:t>1130 kg/m</a:t>
                      </a:r>
                      <a:r>
                        <a:rPr lang="en-US" sz="1200" baseline="30000" dirty="0" smtClean="0"/>
                        <a:t>3</a:t>
                      </a:r>
                      <a:endParaRPr lang="en-US" sz="1200" dirty="0"/>
                    </a:p>
                  </a:txBody>
                  <a:tcPr/>
                </a:tc>
              </a:tr>
              <a:tr h="370840">
                <a:tc>
                  <a:txBody>
                    <a:bodyPr/>
                    <a:lstStyle/>
                    <a:p>
                      <a:r>
                        <a:rPr lang="en-US" sz="1200" dirty="0" smtClean="0"/>
                        <a:t>Void Fraction (packed</a:t>
                      </a:r>
                      <a:r>
                        <a:rPr lang="en-US" sz="1200" baseline="0" dirty="0" smtClean="0"/>
                        <a:t> bed)</a:t>
                      </a:r>
                      <a:endParaRPr lang="en-US" sz="1200" dirty="0"/>
                    </a:p>
                  </a:txBody>
                  <a:tcPr/>
                </a:tc>
                <a:tc>
                  <a:txBody>
                    <a:bodyPr/>
                    <a:lstStyle/>
                    <a:p>
                      <a:r>
                        <a:rPr lang="en-US" sz="1200" dirty="0" smtClean="0"/>
                        <a:t>0.43</a:t>
                      </a:r>
                      <a:endParaRPr lang="en-US" sz="1200" dirty="0"/>
                    </a:p>
                  </a:txBody>
                  <a:tcPr/>
                </a:tc>
              </a:tr>
              <a:tr h="370840">
                <a:tc>
                  <a:txBody>
                    <a:bodyPr/>
                    <a:lstStyle/>
                    <a:p>
                      <a:r>
                        <a:rPr lang="en-US" sz="1200" dirty="0" smtClean="0"/>
                        <a:t>Minimum Fluidization Velocity</a:t>
                      </a:r>
                      <a:endParaRPr lang="en-US" sz="1200" dirty="0"/>
                    </a:p>
                  </a:txBody>
                  <a:tcPr/>
                </a:tc>
                <a:tc>
                  <a:txBody>
                    <a:bodyPr/>
                    <a:lstStyle/>
                    <a:p>
                      <a:r>
                        <a:rPr lang="en-US" sz="1200" dirty="0" smtClean="0"/>
                        <a:t>1.565 m/s</a:t>
                      </a:r>
                      <a:endParaRPr lang="en-US" sz="1200" dirty="0"/>
                    </a:p>
                  </a:txBody>
                  <a:tcPr/>
                </a:tc>
              </a:tr>
            </a:tbl>
          </a:graphicData>
        </a:graphic>
      </p:graphicFrame>
      <p:sp>
        <p:nvSpPr>
          <p:cNvPr id="7" name="TextBox 6"/>
          <p:cNvSpPr txBox="1"/>
          <p:nvPr/>
        </p:nvSpPr>
        <p:spPr>
          <a:xfrm>
            <a:off x="5330687" y="3275795"/>
            <a:ext cx="2951922" cy="307777"/>
          </a:xfrm>
          <a:prstGeom prst="rect">
            <a:avLst/>
          </a:prstGeom>
          <a:noFill/>
        </p:spPr>
        <p:txBody>
          <a:bodyPr wrap="square" rtlCol="0">
            <a:spAutoFit/>
          </a:bodyPr>
          <a:lstStyle/>
          <a:p>
            <a:r>
              <a:rPr lang="en-US" sz="1400" b="1" dirty="0" smtClean="0"/>
              <a:t>Material Properties (Nylon Beads)</a:t>
            </a:r>
            <a:endParaRPr lang="en-US" sz="1400" b="1" dirty="0"/>
          </a:p>
        </p:txBody>
      </p:sp>
      <p:pic>
        <p:nvPicPr>
          <p:cNvPr id="8" name="Picture 7"/>
          <p:cNvPicPr>
            <a:picLocks noChangeAspect="1"/>
          </p:cNvPicPr>
          <p:nvPr/>
        </p:nvPicPr>
        <p:blipFill>
          <a:blip r:embed="rId2"/>
          <a:stretch>
            <a:fillRect/>
          </a:stretch>
        </p:blipFill>
        <p:spPr>
          <a:xfrm>
            <a:off x="536712" y="3630646"/>
            <a:ext cx="3738969" cy="2213603"/>
          </a:xfrm>
          <a:prstGeom prst="rect">
            <a:avLst/>
          </a:prstGeom>
        </p:spPr>
      </p:pic>
      <p:sp>
        <p:nvSpPr>
          <p:cNvPr id="9" name="TextBox 8"/>
          <p:cNvSpPr txBox="1"/>
          <p:nvPr/>
        </p:nvSpPr>
        <p:spPr>
          <a:xfrm>
            <a:off x="1733283" y="3322869"/>
            <a:ext cx="1345826" cy="307777"/>
          </a:xfrm>
          <a:prstGeom prst="rect">
            <a:avLst/>
          </a:prstGeom>
          <a:noFill/>
        </p:spPr>
        <p:txBody>
          <a:bodyPr wrap="square" rtlCol="0">
            <a:spAutoFit/>
          </a:bodyPr>
          <a:lstStyle/>
          <a:p>
            <a:pPr algn="ctr"/>
            <a:r>
              <a:rPr lang="en-US" sz="1400" b="1" dirty="0" smtClean="0"/>
              <a:t>Nylon Beads</a:t>
            </a:r>
            <a:endParaRPr lang="en-US" sz="1400" b="1" dirty="0"/>
          </a:p>
        </p:txBody>
      </p:sp>
    </p:spTree>
    <p:extLst>
      <p:ext uri="{BB962C8B-B14F-4D97-AF65-F5344CB8AC3E}">
        <p14:creationId xmlns:p14="http://schemas.microsoft.com/office/powerpoint/2010/main" val="3389901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Setup</a:t>
            </a:r>
            <a:endParaRPr lang="en-US" dirty="0"/>
          </a:p>
        </p:txBody>
      </p:sp>
      <p:sp>
        <p:nvSpPr>
          <p:cNvPr id="4" name="Text Placeholder 3"/>
          <p:cNvSpPr>
            <a:spLocks noGrp="1"/>
          </p:cNvSpPr>
          <p:nvPr>
            <p:ph type="body" sz="quarter" idx="11"/>
          </p:nvPr>
        </p:nvSpPr>
        <p:spPr/>
        <p:txBody>
          <a:bodyPr/>
          <a:lstStyle/>
          <a:p>
            <a:endParaRPr lang="en-US"/>
          </a:p>
        </p:txBody>
      </p:sp>
      <p:grpSp>
        <p:nvGrpSpPr>
          <p:cNvPr id="9" name="Group 8"/>
          <p:cNvGrpSpPr/>
          <p:nvPr/>
        </p:nvGrpSpPr>
        <p:grpSpPr>
          <a:xfrm>
            <a:off x="5665301" y="1341783"/>
            <a:ext cx="3295833" cy="2521858"/>
            <a:chOff x="5625544" y="1431235"/>
            <a:chExt cx="3295833" cy="2521858"/>
          </a:xfrm>
        </p:grpSpPr>
        <p:pic>
          <p:nvPicPr>
            <p:cNvPr id="5" name="Picture 4"/>
            <p:cNvPicPr>
              <a:picLocks noChangeAspect="1"/>
            </p:cNvPicPr>
            <p:nvPr/>
          </p:nvPicPr>
          <p:blipFill>
            <a:blip r:embed="rId2"/>
            <a:stretch>
              <a:fillRect/>
            </a:stretch>
          </p:blipFill>
          <p:spPr>
            <a:xfrm>
              <a:off x="6153256" y="1431235"/>
              <a:ext cx="2768121" cy="2521858"/>
            </a:xfrm>
            <a:prstGeom prst="rect">
              <a:avLst/>
            </a:prstGeom>
          </p:spPr>
        </p:pic>
        <p:pic>
          <p:nvPicPr>
            <p:cNvPr id="6" name="Picture 5"/>
            <p:cNvPicPr>
              <a:picLocks noChangeAspect="1"/>
            </p:cNvPicPr>
            <p:nvPr/>
          </p:nvPicPr>
          <p:blipFill>
            <a:blip r:embed="rId3"/>
            <a:stretch>
              <a:fillRect/>
            </a:stretch>
          </p:blipFill>
          <p:spPr>
            <a:xfrm>
              <a:off x="5625547" y="1431235"/>
              <a:ext cx="527709" cy="682092"/>
            </a:xfrm>
            <a:prstGeom prst="rect">
              <a:avLst/>
            </a:prstGeom>
          </p:spPr>
        </p:pic>
        <p:pic>
          <p:nvPicPr>
            <p:cNvPr id="7" name="Picture 6"/>
            <p:cNvPicPr>
              <a:picLocks noChangeAspect="1"/>
            </p:cNvPicPr>
            <p:nvPr/>
          </p:nvPicPr>
          <p:blipFill>
            <a:blip r:embed="rId4"/>
            <a:stretch>
              <a:fillRect/>
            </a:stretch>
          </p:blipFill>
          <p:spPr>
            <a:xfrm>
              <a:off x="5625546" y="2113328"/>
              <a:ext cx="527710" cy="776366"/>
            </a:xfrm>
            <a:prstGeom prst="rect">
              <a:avLst/>
            </a:prstGeom>
          </p:spPr>
        </p:pic>
        <p:pic>
          <p:nvPicPr>
            <p:cNvPr id="8" name="Picture 7"/>
            <p:cNvPicPr>
              <a:picLocks noChangeAspect="1"/>
            </p:cNvPicPr>
            <p:nvPr/>
          </p:nvPicPr>
          <p:blipFill>
            <a:blip r:embed="rId5"/>
            <a:stretch>
              <a:fillRect/>
            </a:stretch>
          </p:blipFill>
          <p:spPr>
            <a:xfrm>
              <a:off x="5625544" y="2889695"/>
              <a:ext cx="527711" cy="1063398"/>
            </a:xfrm>
            <a:prstGeom prst="rect">
              <a:avLst/>
            </a:prstGeom>
          </p:spPr>
        </p:pic>
      </p:grpSp>
      <p:sp>
        <p:nvSpPr>
          <p:cNvPr id="11" name="Content Placeholder 10"/>
          <p:cNvSpPr>
            <a:spLocks noGrp="1"/>
          </p:cNvSpPr>
          <p:nvPr>
            <p:ph idx="1"/>
          </p:nvPr>
        </p:nvSpPr>
        <p:spPr>
          <a:xfrm>
            <a:off x="268357" y="1238148"/>
            <a:ext cx="3417691" cy="4937760"/>
          </a:xfrm>
        </p:spPr>
        <p:txBody>
          <a:bodyPr>
            <a:normAutofit/>
          </a:bodyPr>
          <a:lstStyle/>
          <a:p>
            <a:pPr marL="0" indent="0">
              <a:buNone/>
            </a:pPr>
            <a:r>
              <a:rPr lang="en-US" sz="1600" dirty="0" smtClean="0"/>
              <a:t>The current test unit is a rectangular spouted bed with a modular lower section that can be swapped out to study different cone angles.</a:t>
            </a:r>
          </a:p>
          <a:p>
            <a:r>
              <a:rPr lang="en-US" sz="1600" dirty="0" smtClean="0"/>
              <a:t>Bed cross-section - 4” x 1 3/16”</a:t>
            </a:r>
          </a:p>
          <a:p>
            <a:r>
              <a:rPr lang="en-US" sz="1600" dirty="0" smtClean="0"/>
              <a:t>Hydraulic diameter – 2.76”</a:t>
            </a:r>
          </a:p>
          <a:p>
            <a:r>
              <a:rPr lang="en-US" sz="1600" dirty="0" smtClean="0"/>
              <a:t>Upper section height – 24”</a:t>
            </a:r>
          </a:p>
          <a:p>
            <a:r>
              <a:rPr lang="en-US" sz="1600" dirty="0" smtClean="0"/>
              <a:t>Lower section height –varies</a:t>
            </a:r>
          </a:p>
          <a:p>
            <a:r>
              <a:rPr lang="en-US" sz="1600" dirty="0" smtClean="0"/>
              <a:t>Cone angles (from horizontal)</a:t>
            </a:r>
          </a:p>
          <a:p>
            <a:pPr lvl="1"/>
            <a:r>
              <a:rPr lang="en-US" sz="1200" dirty="0" smtClean="0"/>
              <a:t>45</a:t>
            </a:r>
            <a:r>
              <a:rPr lang="en-US" sz="1200" dirty="0" smtClean="0">
                <a:latin typeface="Calibri" panose="020F0502020204030204" pitchFamily="34" charset="0"/>
              </a:rPr>
              <a:t>°, 60°, 75°</a:t>
            </a:r>
          </a:p>
          <a:p>
            <a:r>
              <a:rPr lang="en-US" sz="1600" dirty="0" smtClean="0">
                <a:latin typeface="Calibri" panose="020F0502020204030204" pitchFamily="34" charset="0"/>
              </a:rPr>
              <a:t>Nozzle diameters</a:t>
            </a:r>
          </a:p>
          <a:p>
            <a:pPr lvl="1"/>
            <a:r>
              <a:rPr lang="en-US" sz="1200" dirty="0" smtClean="0">
                <a:latin typeface="Calibri" panose="020F0502020204030204" pitchFamily="34" charset="0"/>
              </a:rPr>
              <a:t>½”, 3/8”</a:t>
            </a:r>
          </a:p>
          <a:p>
            <a:r>
              <a:rPr lang="en-US" sz="1600" dirty="0" smtClean="0">
                <a:latin typeface="Calibri" panose="020F0502020204030204" pitchFamily="34" charset="0"/>
              </a:rPr>
              <a:t>Side feed port for introduction of cohesive fines.</a:t>
            </a:r>
          </a:p>
          <a:p>
            <a:r>
              <a:rPr lang="en-US" sz="1600" dirty="0" err="1" smtClean="0">
                <a:latin typeface="Calibri" panose="020F0502020204030204" pitchFamily="34" charset="0"/>
              </a:rPr>
              <a:t>Hepa</a:t>
            </a:r>
            <a:r>
              <a:rPr lang="en-US" sz="1600" dirty="0" smtClean="0">
                <a:latin typeface="Calibri" panose="020F0502020204030204" pitchFamily="34" charset="0"/>
              </a:rPr>
              <a:t> filtration of exhaust gas.</a:t>
            </a:r>
            <a:r>
              <a:rPr lang="en-US" sz="1600" dirty="0" smtClean="0"/>
              <a:t> </a:t>
            </a:r>
            <a:endParaRPr lang="en-US" sz="1600" dirty="0"/>
          </a:p>
        </p:txBody>
      </p:sp>
      <p:pic>
        <p:nvPicPr>
          <p:cNvPr id="12" name="Picture 11"/>
          <p:cNvPicPr>
            <a:picLocks noChangeAspect="1"/>
          </p:cNvPicPr>
          <p:nvPr/>
        </p:nvPicPr>
        <p:blipFill>
          <a:blip r:embed="rId6"/>
          <a:stretch>
            <a:fillRect/>
          </a:stretch>
        </p:blipFill>
        <p:spPr>
          <a:xfrm>
            <a:off x="3748144" y="1341782"/>
            <a:ext cx="1917155" cy="3627783"/>
          </a:xfrm>
          <a:prstGeom prst="rect">
            <a:avLst/>
          </a:prstGeom>
        </p:spPr>
      </p:pic>
    </p:spTree>
    <p:extLst>
      <p:ext uri="{BB962C8B-B14F-4D97-AF65-F5344CB8AC3E}">
        <p14:creationId xmlns:p14="http://schemas.microsoft.com/office/powerpoint/2010/main" val="2989721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 Results: Ums Determination</a:t>
            </a:r>
            <a:endParaRPr lang="en-US" dirty="0"/>
          </a:p>
        </p:txBody>
      </p:sp>
      <p:sp>
        <p:nvSpPr>
          <p:cNvPr id="4" name="Text Placeholder 3"/>
          <p:cNvSpPr>
            <a:spLocks noGrp="1"/>
          </p:cNvSpPr>
          <p:nvPr>
            <p:ph type="body" sz="quarter" idx="11"/>
          </p:nvPr>
        </p:nvSpPr>
        <p:spPr/>
        <p:txBody>
          <a:bodyPr/>
          <a:lstStyle/>
          <a:p>
            <a:endParaRPr lang="en-US"/>
          </a:p>
        </p:txBody>
      </p:sp>
      <p:pic>
        <p:nvPicPr>
          <p:cNvPr id="5" name="Picture 4"/>
          <p:cNvPicPr>
            <a:picLocks noChangeAspect="1"/>
          </p:cNvPicPr>
          <p:nvPr/>
        </p:nvPicPr>
        <p:blipFill>
          <a:blip r:embed="rId4"/>
          <a:stretch>
            <a:fillRect/>
          </a:stretch>
        </p:blipFill>
        <p:spPr>
          <a:xfrm>
            <a:off x="216691" y="4083519"/>
            <a:ext cx="4188315" cy="1926503"/>
          </a:xfrm>
          <a:prstGeom prst="rect">
            <a:avLst/>
          </a:prstGeom>
        </p:spPr>
      </p:pic>
      <p:pic>
        <p:nvPicPr>
          <p:cNvPr id="6" name="Picture 5"/>
          <p:cNvPicPr>
            <a:picLocks noChangeAspect="1"/>
          </p:cNvPicPr>
          <p:nvPr/>
        </p:nvPicPr>
        <p:blipFill>
          <a:blip r:embed="rId5"/>
          <a:stretch>
            <a:fillRect/>
          </a:stretch>
        </p:blipFill>
        <p:spPr>
          <a:xfrm>
            <a:off x="5068955" y="1239526"/>
            <a:ext cx="3646293" cy="2177179"/>
          </a:xfrm>
          <a:prstGeom prst="rect">
            <a:avLst/>
          </a:prstGeom>
        </p:spPr>
      </p:pic>
      <p:sp>
        <p:nvSpPr>
          <p:cNvPr id="7" name="TextBox 6"/>
          <p:cNvSpPr txBox="1"/>
          <p:nvPr/>
        </p:nvSpPr>
        <p:spPr>
          <a:xfrm>
            <a:off x="5068955" y="3416705"/>
            <a:ext cx="3646293" cy="400110"/>
          </a:xfrm>
          <a:prstGeom prst="rect">
            <a:avLst/>
          </a:prstGeom>
          <a:noFill/>
        </p:spPr>
        <p:txBody>
          <a:bodyPr wrap="square" rtlCol="0">
            <a:spAutoFit/>
          </a:bodyPr>
          <a:lstStyle/>
          <a:p>
            <a:pPr algn="ctr"/>
            <a:r>
              <a:rPr lang="en-US" sz="1000" dirty="0" smtClean="0"/>
              <a:t>Plot of bed pressure drop vs gas velocity (75°cone, 6” static bed height, 3/8” nozzle, 3.2mm nylon beads).</a:t>
            </a:r>
            <a:endParaRPr lang="en-US" sz="1000" dirty="0"/>
          </a:p>
        </p:txBody>
      </p:sp>
      <p:pic>
        <p:nvPicPr>
          <p:cNvPr id="8" name="Picture 7"/>
          <p:cNvPicPr>
            <a:picLocks noChangeAspect="1"/>
          </p:cNvPicPr>
          <p:nvPr/>
        </p:nvPicPr>
        <p:blipFill>
          <a:blip r:embed="rId6"/>
          <a:stretch>
            <a:fillRect/>
          </a:stretch>
        </p:blipFill>
        <p:spPr>
          <a:xfrm>
            <a:off x="5068955" y="3816815"/>
            <a:ext cx="3673136" cy="2193207"/>
          </a:xfrm>
          <a:prstGeom prst="rect">
            <a:avLst/>
          </a:prstGeom>
        </p:spPr>
      </p:pic>
      <p:sp>
        <p:nvSpPr>
          <p:cNvPr id="9" name="TextBox 8"/>
          <p:cNvSpPr txBox="1"/>
          <p:nvPr/>
        </p:nvSpPr>
        <p:spPr>
          <a:xfrm>
            <a:off x="5095798" y="6010022"/>
            <a:ext cx="3646293" cy="400110"/>
          </a:xfrm>
          <a:prstGeom prst="rect">
            <a:avLst/>
          </a:prstGeom>
          <a:noFill/>
        </p:spPr>
        <p:txBody>
          <a:bodyPr wrap="square" rtlCol="0">
            <a:spAutoFit/>
          </a:bodyPr>
          <a:lstStyle/>
          <a:p>
            <a:pPr algn="ctr"/>
            <a:r>
              <a:rPr lang="en-US" sz="1000" dirty="0" smtClean="0"/>
              <a:t>Standard Deviation of bed pressure drop vs gas velocity (75°cone, 6” static bed height, 3/8” nozzle, 3.2mm nylon beads).</a:t>
            </a:r>
            <a:endParaRPr lang="en-US" sz="1000" dirty="0"/>
          </a:p>
        </p:txBody>
      </p:sp>
      <p:pic>
        <p:nvPicPr>
          <p:cNvPr id="10" name="443 slp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16691" y="1233475"/>
            <a:ext cx="4212653" cy="2369617"/>
          </a:xfrm>
          <a:prstGeom prst="rect">
            <a:avLst/>
          </a:prstGeom>
        </p:spPr>
      </p:pic>
    </p:spTree>
    <p:extLst>
      <p:ext uri="{BB962C8B-B14F-4D97-AF65-F5344CB8AC3E}">
        <p14:creationId xmlns:p14="http://schemas.microsoft.com/office/powerpoint/2010/main" val="735114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par>
                          <p:cTn id="17" fill="hold">
                            <p:stCondLst>
                              <p:cond delay="0"/>
                            </p:stCondLst>
                            <p:childTnLst>
                              <p:par>
                                <p:cTn id="18" presetID="1" presetClass="mediacall" presetSubtype="0" fill="hold" nodeType="afterEffect">
                                  <p:stCondLst>
                                    <p:cond delay="0"/>
                                  </p:stCondLst>
                                  <p:childTnLst>
                                    <p:cmd type="call" cmd="playFrom(0.0)">
                                      <p:cBhvr>
                                        <p:cTn id="19" dur="3603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0" repeatCount="indefinite" fill="hold" display="0">
                  <p:stCondLst>
                    <p:cond delay="indefinite"/>
                  </p:stCondLst>
                </p:cTn>
                <p:tgtEl>
                  <p:spTgt spid="10"/>
                </p:tgtEl>
              </p:cMediaNode>
            </p:vide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0"/>
                                        </p:tgtEl>
                                      </p:cBhvr>
                                    </p:cmd>
                                  </p:childTnLst>
                                </p:cTn>
                              </p:par>
                            </p:childTnLst>
                          </p:cTn>
                        </p:par>
                      </p:childTnLst>
                    </p:cTn>
                  </p:par>
                </p:childTnLst>
              </p:cTn>
              <p:nextCondLst>
                <p:cond evt="onClick" delay="0">
                  <p:tgtEl>
                    <p:spTgt spid="10"/>
                  </p:tgtEl>
                </p:cond>
              </p:nextCondLst>
            </p:seq>
          </p:childTnLst>
        </p:cTn>
      </p:par>
    </p:tnLst>
    <p:bldLst>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 Results: Effect of Bed Height</a:t>
            </a:r>
            <a:endParaRPr lang="en-US" dirty="0"/>
          </a:p>
        </p:txBody>
      </p:sp>
      <p:sp>
        <p:nvSpPr>
          <p:cNvPr id="3" name="Content Placeholder 2"/>
          <p:cNvSpPr>
            <a:spLocks noGrp="1"/>
          </p:cNvSpPr>
          <p:nvPr>
            <p:ph idx="1"/>
          </p:nvPr>
        </p:nvSpPr>
        <p:spPr>
          <a:xfrm>
            <a:off x="346593" y="1367361"/>
            <a:ext cx="3120886" cy="2489528"/>
          </a:xfrm>
        </p:spPr>
        <p:txBody>
          <a:bodyPr>
            <a:normAutofit/>
          </a:bodyPr>
          <a:lstStyle/>
          <a:p>
            <a:pPr marL="0" indent="0">
              <a:buNone/>
            </a:pPr>
            <a:r>
              <a:rPr lang="en-US" sz="1600" dirty="0" smtClean="0"/>
              <a:t>As Static Bed Height Increases:</a:t>
            </a:r>
          </a:p>
          <a:p>
            <a:r>
              <a:rPr lang="en-US" sz="1400" dirty="0" smtClean="0"/>
              <a:t>Maximum Pressure Drop Increases</a:t>
            </a:r>
          </a:p>
          <a:p>
            <a:r>
              <a:rPr lang="en-US" sz="1400" dirty="0" smtClean="0"/>
              <a:t>Velocity @ peak pressure increases</a:t>
            </a:r>
          </a:p>
          <a:p>
            <a:r>
              <a:rPr lang="en-US" sz="1400" dirty="0" smtClean="0"/>
              <a:t>Minimum spouting velocity increases.</a:t>
            </a:r>
            <a:endParaRPr lang="en-US" sz="1400" dirty="0"/>
          </a:p>
        </p:txBody>
      </p:sp>
      <p:sp>
        <p:nvSpPr>
          <p:cNvPr id="4" name="Text Placeholder 3"/>
          <p:cNvSpPr>
            <a:spLocks noGrp="1"/>
          </p:cNvSpPr>
          <p:nvPr>
            <p:ph type="body" sz="quarter" idx="11"/>
          </p:nvPr>
        </p:nvSpPr>
        <p:spPr/>
        <p:txBody>
          <a:bodyPr/>
          <a:lstStyle/>
          <a:p>
            <a:endParaRPr lang="en-US"/>
          </a:p>
        </p:txBody>
      </p:sp>
      <p:sp>
        <p:nvSpPr>
          <p:cNvPr id="9" name="TextBox 8"/>
          <p:cNvSpPr txBox="1"/>
          <p:nvPr/>
        </p:nvSpPr>
        <p:spPr>
          <a:xfrm>
            <a:off x="4260911" y="3856889"/>
            <a:ext cx="4143249" cy="400110"/>
          </a:xfrm>
          <a:prstGeom prst="rect">
            <a:avLst/>
          </a:prstGeom>
          <a:noFill/>
        </p:spPr>
        <p:txBody>
          <a:bodyPr wrap="square" rtlCol="0">
            <a:spAutoFit/>
          </a:bodyPr>
          <a:lstStyle/>
          <a:p>
            <a:pPr algn="ctr"/>
            <a:r>
              <a:rPr lang="en-US" sz="1000" dirty="0" smtClean="0"/>
              <a:t>Plot of bed pressure drop vs gas velocity for various static bed heights. (75° cone angle, 3/8” nozzle, 3.2mm </a:t>
            </a:r>
            <a:r>
              <a:rPr lang="en-US" sz="1000" dirty="0"/>
              <a:t>n</a:t>
            </a:r>
            <a:r>
              <a:rPr lang="en-US" sz="1000" dirty="0" smtClean="0"/>
              <a:t>ylon beads)</a:t>
            </a:r>
            <a:endParaRPr lang="en-US" sz="1000" dirty="0"/>
          </a:p>
        </p:txBody>
      </p:sp>
      <p:pic>
        <p:nvPicPr>
          <p:cNvPr id="10" name="Picture 9"/>
          <p:cNvPicPr>
            <a:picLocks noChangeAspect="1"/>
          </p:cNvPicPr>
          <p:nvPr/>
        </p:nvPicPr>
        <p:blipFill>
          <a:blip r:embed="rId2"/>
          <a:stretch>
            <a:fillRect/>
          </a:stretch>
        </p:blipFill>
        <p:spPr>
          <a:xfrm>
            <a:off x="4260911" y="1357978"/>
            <a:ext cx="4143249" cy="2492459"/>
          </a:xfrm>
          <a:prstGeom prst="rect">
            <a:avLst/>
          </a:prstGeom>
        </p:spPr>
      </p:pic>
      <p:pic>
        <p:nvPicPr>
          <p:cNvPr id="7" name="Picture 6"/>
          <p:cNvPicPr>
            <a:picLocks noChangeAspect="1"/>
          </p:cNvPicPr>
          <p:nvPr/>
        </p:nvPicPr>
        <p:blipFill>
          <a:blip r:embed="rId3"/>
          <a:stretch>
            <a:fillRect/>
          </a:stretch>
        </p:blipFill>
        <p:spPr>
          <a:xfrm>
            <a:off x="346594" y="3162908"/>
            <a:ext cx="3758268" cy="2253961"/>
          </a:xfrm>
          <a:prstGeom prst="rect">
            <a:avLst/>
          </a:prstGeom>
        </p:spPr>
      </p:pic>
      <p:sp>
        <p:nvSpPr>
          <p:cNvPr id="8" name="TextBox 7"/>
          <p:cNvSpPr txBox="1"/>
          <p:nvPr/>
        </p:nvSpPr>
        <p:spPr>
          <a:xfrm>
            <a:off x="346593" y="5416869"/>
            <a:ext cx="3758269" cy="400110"/>
          </a:xfrm>
          <a:prstGeom prst="rect">
            <a:avLst/>
          </a:prstGeom>
          <a:noFill/>
        </p:spPr>
        <p:txBody>
          <a:bodyPr wrap="square" rtlCol="0">
            <a:spAutoFit/>
          </a:bodyPr>
          <a:lstStyle/>
          <a:p>
            <a:pPr algn="ctr"/>
            <a:r>
              <a:rPr lang="en-US" sz="1000" dirty="0" smtClean="0"/>
              <a:t>Plot of Ums vs gas velocity for various static bed heights. (75° cone angle, 3/8” nozzle, 3.2mm </a:t>
            </a:r>
            <a:r>
              <a:rPr lang="en-US" sz="1000" dirty="0"/>
              <a:t>n</a:t>
            </a:r>
            <a:r>
              <a:rPr lang="en-US" sz="1000" dirty="0" smtClean="0"/>
              <a:t>ylon beads)</a:t>
            </a:r>
            <a:endParaRPr lang="en-US" sz="1000" dirty="0"/>
          </a:p>
        </p:txBody>
      </p:sp>
    </p:spTree>
    <p:extLst>
      <p:ext uri="{BB962C8B-B14F-4D97-AF65-F5344CB8AC3E}">
        <p14:creationId xmlns:p14="http://schemas.microsoft.com/office/powerpoint/2010/main" val="577754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8" grpId="0"/>
    </p:bldLst>
  </p:timing>
</p:sld>
</file>

<file path=ppt/theme/theme1.xml><?xml version="1.0" encoding="utf-8"?>
<a:theme xmlns:a="http://schemas.openxmlformats.org/drawingml/2006/main" name="2013-NETL-ppt-template">
  <a:themeElements>
    <a:clrScheme name="NETL 2015">
      <a:dk1>
        <a:sysClr val="windowText" lastClr="000000"/>
      </a:dk1>
      <a:lt1>
        <a:sysClr val="window" lastClr="FFFFFF"/>
      </a:lt1>
      <a:dk2>
        <a:srgbClr val="0038A9"/>
      </a:dk2>
      <a:lt2>
        <a:srgbClr val="90A6DD"/>
      </a:lt2>
      <a:accent1>
        <a:srgbClr val="37ABFF"/>
      </a:accent1>
      <a:accent2>
        <a:srgbClr val="007934"/>
      </a:accent2>
      <a:accent3>
        <a:srgbClr val="7AB800"/>
      </a:accent3>
      <a:accent4>
        <a:srgbClr val="FECB00"/>
      </a:accent4>
      <a:accent5>
        <a:srgbClr val="E37222"/>
      </a:accent5>
      <a:accent6>
        <a:srgbClr val="CA5042"/>
      </a:accent6>
      <a:hlink>
        <a:srgbClr val="A5A5A5"/>
      </a:hlink>
      <a:folHlink>
        <a:srgbClr val="A5A5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chemeClr val="accent4"/>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2015-NETL-ppt-template.potx" id="{D39584C6-84E6-47A8-AB4E-CEC60AC503E3}" vid="{C2C77256-FB7A-485D-A599-8DEC89E6607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091807CD2B0254BB9E9799A126B65A9" ma:contentTypeVersion="0" ma:contentTypeDescription="Create a new document." ma:contentTypeScope="" ma:versionID="62a046f077a61f86d6adc86747ad8b6d">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377E98-360F-4BE3-A27C-1DEB06D9846E}">
  <ds:schemaRefs>
    <ds:schemaRef ds:uri="http://purl.org/dc/dcmitype/"/>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elements/1.1/"/>
    <ds:schemaRef ds:uri="http://www.w3.org/XML/1998/namespace"/>
  </ds:schemaRefs>
</ds:datastoreItem>
</file>

<file path=customXml/itemProps2.xml><?xml version="1.0" encoding="utf-8"?>
<ds:datastoreItem xmlns:ds="http://schemas.openxmlformats.org/officeDocument/2006/customXml" ds:itemID="{0B08DBE8-09C6-45CD-B31D-43CCDFBB77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A2BE5445-92C8-45D9-A59E-BCCC2F92B55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2015-NETL-ppt-template</Template>
  <TotalTime>438</TotalTime>
  <Words>974</Words>
  <Application>Microsoft Office PowerPoint</Application>
  <PresentationFormat>On-screen Show (4:3)</PresentationFormat>
  <Paragraphs>106</Paragraphs>
  <Slides>13</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2013-NETL-ppt-template</vt:lpstr>
      <vt:lpstr>PowerPoint Presentation</vt:lpstr>
      <vt:lpstr>Outline</vt:lpstr>
      <vt:lpstr>Introduction</vt:lpstr>
      <vt:lpstr>Background</vt:lpstr>
      <vt:lpstr>Background: Fundamentals of Spouted Beds</vt:lpstr>
      <vt:lpstr>Development Plan</vt:lpstr>
      <vt:lpstr>Experimental Setup</vt:lpstr>
      <vt:lpstr>Preliminary Results: Ums Determination</vt:lpstr>
      <vt:lpstr>Preliminary Results: Effect of Bed Height</vt:lpstr>
      <vt:lpstr>Preliminary Results: Effect of Cone Angle</vt:lpstr>
      <vt:lpstr>Preliminary Results: Model Comparisons</vt:lpstr>
      <vt:lpstr>Ongoing Work and Future Plans</vt:lpstr>
      <vt:lpstr>Acknowledgements:</vt:lpstr>
    </vt:vector>
  </TitlesOfParts>
  <Company>NETL DoE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2D Spouted Bed with 45° Cone</dc:title>
  <dc:creator>Rowan, Steven L. (CONTR)</dc:creator>
  <cp:lastModifiedBy>Dietiker, Jean F. (CONTR)</cp:lastModifiedBy>
  <cp:revision>40</cp:revision>
  <cp:lastPrinted>2015-02-18T22:23:00Z</cp:lastPrinted>
  <dcterms:created xsi:type="dcterms:W3CDTF">2015-12-23T21:18:52Z</dcterms:created>
  <dcterms:modified xsi:type="dcterms:W3CDTF">2016-08-23T14:04:50Z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0x0101000091807CD2B0254BB9E9799A126B65A9</vt:lpwstr>
  </property>
</Properties>
</file>